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4"/>
  </p:notesMasterIdLst>
  <p:sldIdLst>
    <p:sldId id="256" r:id="rId2"/>
    <p:sldId id="257" r:id="rId3"/>
    <p:sldId id="258" r:id="rId4"/>
    <p:sldId id="262" r:id="rId5"/>
    <p:sldId id="259" r:id="rId6"/>
    <p:sldId id="263" r:id="rId7"/>
    <p:sldId id="264" r:id="rId8"/>
    <p:sldId id="267" r:id="rId9"/>
    <p:sldId id="265" r:id="rId10"/>
    <p:sldId id="266" r:id="rId11"/>
    <p:sldId id="268" r:id="rId12"/>
    <p:sldId id="287" r:id="rId13"/>
    <p:sldId id="293" r:id="rId14"/>
    <p:sldId id="292" r:id="rId15"/>
    <p:sldId id="291" r:id="rId16"/>
    <p:sldId id="294" r:id="rId17"/>
    <p:sldId id="269" r:id="rId18"/>
    <p:sldId id="270" r:id="rId19"/>
    <p:sldId id="271" r:id="rId20"/>
    <p:sldId id="295" r:id="rId21"/>
    <p:sldId id="279" r:id="rId22"/>
    <p:sldId id="273" r:id="rId23"/>
    <p:sldId id="274" r:id="rId24"/>
    <p:sldId id="286" r:id="rId25"/>
    <p:sldId id="289" r:id="rId26"/>
    <p:sldId id="277" r:id="rId27"/>
    <p:sldId id="281" r:id="rId28"/>
    <p:sldId id="282" r:id="rId29"/>
    <p:sldId id="283" r:id="rId30"/>
    <p:sldId id="284" r:id="rId31"/>
    <p:sldId id="278" r:id="rId32"/>
    <p:sldId id="285" r:id="rId33"/>
  </p:sldIdLst>
  <p:sldSz cx="11520488" cy="6483350"/>
  <p:notesSz cx="6858000" cy="9144000"/>
  <p:embeddedFontLst>
    <p:embeddedFont>
      <p:font typeface="Aptos Narrow" panose="020B0004020202020204" pitchFamily="34" charset="0"/>
      <p:regular r:id="rId35"/>
      <p:bold r:id="rId36"/>
      <p:italic r:id="rId37"/>
      <p:boldItalic r:id="rId38"/>
    </p:embeddedFont>
    <p:embeddedFont>
      <p:font typeface="Arial Narrow" panose="020B0606020202030204" pitchFamily="34" charset="0"/>
      <p:regular r:id="rId39"/>
      <p:bold r:id="rId40"/>
      <p:italic r:id="rId41"/>
      <p:boldItalic r:id="rId42"/>
    </p:embeddedFont>
    <p:embeddedFont>
      <p:font typeface="Cambria" panose="02040503050406030204"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42">
          <p15:clr>
            <a:srgbClr val="A4A3A4"/>
          </p15:clr>
        </p15:guide>
        <p15:guide id="2" pos="3629">
          <p15:clr>
            <a:srgbClr val="A4A3A4"/>
          </p15:clr>
        </p15:guide>
        <p15:guide id="3" orient="horz" pos="1527">
          <p15:clr>
            <a:srgbClr val="A4A3A4"/>
          </p15:clr>
        </p15:guide>
        <p15:guide id="4" pos="51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 Geiselmann" initials="" lastIdx="3" clrIdx="0"/>
  <p:cmAuthor id="1" name="Nichole Howell"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25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B08A2-78B2-3E51-3ADB-7B8C9D03BD68}" v="921" dt="2025-07-25T19:05:46.189"/>
    <p1510:client id="{AE85152D-FDA3-F6A5-B5C0-A22BDF44F4FC}" v="68" dt="2025-07-25T19:10:55.194"/>
  </p1510:revLst>
</p1510:revInfo>
</file>

<file path=ppt/tableStyles.xml><?xml version="1.0" encoding="utf-8"?>
<a:tblStyleLst xmlns:a="http://schemas.openxmlformats.org/drawingml/2006/main" def="{A300FE13-4529-4BDE-A557-FEC86FE4ADAF}">
  <a:tblStyle styleId="{A300FE13-4529-4BDE-A557-FEC86FE4ADA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DA6777E-916B-4E61-8F7C-E2CE40B27843}"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042"/>
        <p:guide pos="3629"/>
        <p:guide orient="horz" pos="1527"/>
        <p:guide pos="511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16"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2562a72b36_3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g12562a72b36_3_20:notes"/>
          <p:cNvSpPr>
            <a:spLocks noGrp="1" noRot="1" noChangeAspect="1"/>
          </p:cNvSpPr>
          <p:nvPr>
            <p:ph type="sldImg" idx="2"/>
          </p:nvPr>
        </p:nvSpPr>
        <p:spPr>
          <a:xfrm>
            <a:off x="687388" y="1143000"/>
            <a:ext cx="5483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f02b986055_1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f02b986055_1_13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f02b986055_1_2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f02b986055_1_2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3E89EB7A-66BA-7551-7F7A-B483D3D8FCF6}"/>
            </a:ext>
          </a:extLst>
        </p:cNvPr>
        <p:cNvGrpSpPr/>
        <p:nvPr/>
      </p:nvGrpSpPr>
      <p:grpSpPr>
        <a:xfrm>
          <a:off x="0" y="0"/>
          <a:ext cx="0" cy="0"/>
          <a:chOff x="0" y="0"/>
          <a:chExt cx="0" cy="0"/>
        </a:xfrm>
      </p:grpSpPr>
      <p:sp>
        <p:nvSpPr>
          <p:cNvPr id="113" name="Google Shape;113;g2f02b986055_1_26:notes">
            <a:extLst>
              <a:ext uri="{FF2B5EF4-FFF2-40B4-BE49-F238E27FC236}">
                <a16:creationId xmlns:a16="http://schemas.microsoft.com/office/drawing/2014/main" id="{25084AD3-26BA-F3ED-43A3-7788F2C09BB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f02b986055_1_26:notes">
            <a:extLst>
              <a:ext uri="{FF2B5EF4-FFF2-40B4-BE49-F238E27FC236}">
                <a16:creationId xmlns:a16="http://schemas.microsoft.com/office/drawing/2014/main" id="{31CF3D1F-ACA1-8220-A243-E95C81FC2557}"/>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4382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45F06D3B-39E6-1B3C-78E5-084952BA2364}"/>
            </a:ext>
          </a:extLst>
        </p:cNvPr>
        <p:cNvGrpSpPr/>
        <p:nvPr/>
      </p:nvGrpSpPr>
      <p:grpSpPr>
        <a:xfrm>
          <a:off x="0" y="0"/>
          <a:ext cx="0" cy="0"/>
          <a:chOff x="0" y="0"/>
          <a:chExt cx="0" cy="0"/>
        </a:xfrm>
      </p:grpSpPr>
      <p:sp>
        <p:nvSpPr>
          <p:cNvPr id="121" name="Google Shape;121;g2ce996a0d44_0_134:notes">
            <a:extLst>
              <a:ext uri="{FF2B5EF4-FFF2-40B4-BE49-F238E27FC236}">
                <a16:creationId xmlns:a16="http://schemas.microsoft.com/office/drawing/2014/main" id="{76B585D1-F9D4-A159-C8EF-32BF7D5DCC2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a:p>
        </p:txBody>
      </p:sp>
      <p:sp>
        <p:nvSpPr>
          <p:cNvPr id="122" name="Google Shape;122;g2ce996a0d44_0_134:notes">
            <a:extLst>
              <a:ext uri="{FF2B5EF4-FFF2-40B4-BE49-F238E27FC236}">
                <a16:creationId xmlns:a16="http://schemas.microsoft.com/office/drawing/2014/main" id="{48C5C8C4-2C87-8668-057F-1C7722C299EF}"/>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29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91619C2B-F368-D2BD-291E-4B25F4D5730B}"/>
            </a:ext>
          </a:extLst>
        </p:cNvPr>
        <p:cNvGrpSpPr/>
        <p:nvPr/>
      </p:nvGrpSpPr>
      <p:grpSpPr>
        <a:xfrm>
          <a:off x="0" y="0"/>
          <a:ext cx="0" cy="0"/>
          <a:chOff x="0" y="0"/>
          <a:chExt cx="0" cy="0"/>
        </a:xfrm>
      </p:grpSpPr>
      <p:sp>
        <p:nvSpPr>
          <p:cNvPr id="434" name="Google Shape;434;g2ce996a0d44_0_60:notes">
            <a:extLst>
              <a:ext uri="{FF2B5EF4-FFF2-40B4-BE49-F238E27FC236}">
                <a16:creationId xmlns:a16="http://schemas.microsoft.com/office/drawing/2014/main" id="{31112324-50C8-A7F8-AB6D-147FB19EBF4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g2ce996a0d44_0_60:notes">
            <a:extLst>
              <a:ext uri="{FF2B5EF4-FFF2-40B4-BE49-F238E27FC236}">
                <a16:creationId xmlns:a16="http://schemas.microsoft.com/office/drawing/2014/main" id="{F19C9DD7-14B6-43ED-EE91-EAD78C8B66D9}"/>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336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BAEEA746-BCA8-1668-688D-CB6E4A7C4714}"/>
            </a:ext>
          </a:extLst>
        </p:cNvPr>
        <p:cNvGrpSpPr/>
        <p:nvPr/>
      </p:nvGrpSpPr>
      <p:grpSpPr>
        <a:xfrm>
          <a:off x="0" y="0"/>
          <a:ext cx="0" cy="0"/>
          <a:chOff x="0" y="0"/>
          <a:chExt cx="0" cy="0"/>
        </a:xfrm>
      </p:grpSpPr>
      <p:sp>
        <p:nvSpPr>
          <p:cNvPr id="98" name="Google Shape;98;g252ad29b8d7_0_199:notes">
            <a:extLst>
              <a:ext uri="{FF2B5EF4-FFF2-40B4-BE49-F238E27FC236}">
                <a16:creationId xmlns:a16="http://schemas.microsoft.com/office/drawing/2014/main" id="{DC53BFD6-7AF0-95EF-A4B6-D1A5DAE92B9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252ad29b8d7_0_199:notes">
            <a:extLst>
              <a:ext uri="{FF2B5EF4-FFF2-40B4-BE49-F238E27FC236}">
                <a16:creationId xmlns:a16="http://schemas.microsoft.com/office/drawing/2014/main" id="{D509AA3B-51A9-BBFA-AA6A-E2C44A5A926C}"/>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401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05AEEDF6-72C7-760E-D91E-76B221DC6FDA}"/>
            </a:ext>
          </a:extLst>
        </p:cNvPr>
        <p:cNvGrpSpPr/>
        <p:nvPr/>
      </p:nvGrpSpPr>
      <p:grpSpPr>
        <a:xfrm>
          <a:off x="0" y="0"/>
          <a:ext cx="0" cy="0"/>
          <a:chOff x="0" y="0"/>
          <a:chExt cx="0" cy="0"/>
        </a:xfrm>
      </p:grpSpPr>
      <p:sp>
        <p:nvSpPr>
          <p:cNvPr id="60" name="Google Shape;60;g12562a72b36_3_20:notes">
            <a:extLst>
              <a:ext uri="{FF2B5EF4-FFF2-40B4-BE49-F238E27FC236}">
                <a16:creationId xmlns:a16="http://schemas.microsoft.com/office/drawing/2014/main" id="{C933E920-4572-82FE-F36C-30E1129ED13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g12562a72b36_3_20:notes">
            <a:extLst>
              <a:ext uri="{FF2B5EF4-FFF2-40B4-BE49-F238E27FC236}">
                <a16:creationId xmlns:a16="http://schemas.microsoft.com/office/drawing/2014/main" id="{13284891-076D-F099-18DA-41BC62078BE9}"/>
              </a:ext>
            </a:extLst>
          </p:cNvPr>
          <p:cNvSpPr>
            <a:spLocks noGrp="1" noRot="1" noChangeAspect="1"/>
          </p:cNvSpPr>
          <p:nvPr>
            <p:ph type="sldImg" idx="2"/>
          </p:nvPr>
        </p:nvSpPr>
        <p:spPr>
          <a:xfrm>
            <a:off x="687388" y="1143000"/>
            <a:ext cx="5483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0523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52ad29b8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252ad29b8d7_0_0:notes"/>
          <p:cNvSpPr>
            <a:spLocks noGrp="1" noRot="1" noChangeAspect="1"/>
          </p:cNvSpPr>
          <p:nvPr>
            <p:ph type="sldImg" idx="2"/>
          </p:nvPr>
        </p:nvSpPr>
        <p:spPr>
          <a:xfrm>
            <a:off x="687388" y="1143000"/>
            <a:ext cx="5483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6572d084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136572d0840_0_2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ad1d6b970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2ad1d6b9702_0_3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f0dd09706a_1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600" b="1">
              <a:solidFill>
                <a:srgbClr val="8E7CC3"/>
              </a:solidFill>
            </a:endParaRPr>
          </a:p>
          <a:p>
            <a:pPr marL="0" lvl="0" indent="0" algn="l" rtl="0">
              <a:lnSpc>
                <a:spcPct val="150000"/>
              </a:lnSpc>
              <a:spcBef>
                <a:spcPts val="0"/>
              </a:spcBef>
              <a:spcAft>
                <a:spcPts val="0"/>
              </a:spcAft>
              <a:buClr>
                <a:schemeClr val="dk1"/>
              </a:buClr>
              <a:buSzPts val="1100"/>
              <a:buFont typeface="Arial"/>
              <a:buNone/>
            </a:pPr>
            <a:r>
              <a:rPr lang="en-US">
                <a:solidFill>
                  <a:srgbClr val="666666"/>
                </a:solidFill>
              </a:rPr>
              <a:t>Good [morning/afternoon], everyone! Today, I am excited to introduce you to a family of task automation solutions that can transform how your assistants work, empowering them to focus on strategic business initiatives -</a:t>
            </a:r>
            <a:r>
              <a:rPr lang="en-US" b="1">
                <a:solidFill>
                  <a:srgbClr val="8E7CC3"/>
                </a:solidFill>
              </a:rPr>
              <a:t> An assistant for your assistant.</a:t>
            </a:r>
            <a:endParaRPr b="1">
              <a:solidFill>
                <a:srgbClr val="8E7CC3"/>
              </a:solidFill>
            </a:endParaRPr>
          </a:p>
          <a:p>
            <a:pPr marL="0" lvl="0" indent="0" algn="l" rtl="0">
              <a:lnSpc>
                <a:spcPct val="150000"/>
              </a:lnSpc>
              <a:spcBef>
                <a:spcPts val="0"/>
              </a:spcBef>
              <a:spcAft>
                <a:spcPts val="0"/>
              </a:spcAft>
              <a:buClr>
                <a:schemeClr val="dk1"/>
              </a:buClr>
              <a:buSzPts val="1100"/>
              <a:buFont typeface="Arial"/>
              <a:buNone/>
            </a:pPr>
            <a:endParaRPr>
              <a:solidFill>
                <a:srgbClr val="666666"/>
              </a:solidFill>
            </a:endParaRPr>
          </a:p>
          <a:p>
            <a:pPr marL="0" lvl="0" indent="0" algn="l" rtl="0">
              <a:lnSpc>
                <a:spcPct val="150000"/>
              </a:lnSpc>
              <a:spcBef>
                <a:spcPts val="0"/>
              </a:spcBef>
              <a:spcAft>
                <a:spcPts val="0"/>
              </a:spcAft>
              <a:buClr>
                <a:schemeClr val="dk1"/>
              </a:buClr>
              <a:buSzPts val="1100"/>
              <a:buFont typeface="Arial"/>
              <a:buNone/>
            </a:pPr>
            <a:r>
              <a:rPr lang="en-US">
                <a:solidFill>
                  <a:srgbClr val="666666"/>
                </a:solidFill>
              </a:rPr>
              <a:t>Let's delve into how our on-premise, hybrid, and cloud solutions work together. </a:t>
            </a:r>
            <a:endParaRPr>
              <a:solidFill>
                <a:srgbClr val="666666"/>
              </a:solidFill>
            </a:endParaRPr>
          </a:p>
          <a:p>
            <a:pPr marL="0" lvl="0" indent="0" algn="l" rtl="0">
              <a:lnSpc>
                <a:spcPct val="150000"/>
              </a:lnSpc>
              <a:spcBef>
                <a:spcPts val="0"/>
              </a:spcBef>
              <a:spcAft>
                <a:spcPts val="0"/>
              </a:spcAft>
              <a:buClr>
                <a:schemeClr val="dk1"/>
              </a:buClr>
              <a:buSzPts val="1100"/>
              <a:buFont typeface="Arial"/>
              <a:buNone/>
            </a:pPr>
            <a:endParaRPr>
              <a:solidFill>
                <a:srgbClr val="666666"/>
              </a:solidFill>
            </a:endParaRPr>
          </a:p>
          <a:p>
            <a:pPr marL="0" lvl="0" indent="0" algn="l" rtl="0">
              <a:spcBef>
                <a:spcPts val="0"/>
              </a:spcBef>
              <a:spcAft>
                <a:spcPts val="0"/>
              </a:spcAft>
              <a:buSzPts val="1100"/>
              <a:buNone/>
            </a:pPr>
            <a:r>
              <a:rPr lang="en-US" sz="1600" b="1">
                <a:solidFill>
                  <a:srgbClr val="38256E"/>
                </a:solidFill>
              </a:rPr>
              <a:t>On-Premise Solutions: </a:t>
            </a:r>
            <a:endParaRPr sz="1600" b="1">
              <a:solidFill>
                <a:srgbClr val="38256E"/>
              </a:solidFill>
            </a:endParaRPr>
          </a:p>
          <a:p>
            <a:pPr marL="0" lvl="0" indent="0" algn="l" rtl="0">
              <a:spcBef>
                <a:spcPts val="0"/>
              </a:spcBef>
              <a:spcAft>
                <a:spcPts val="0"/>
              </a:spcAft>
              <a:buClr>
                <a:schemeClr val="dk1"/>
              </a:buClr>
              <a:buSzPts val="1100"/>
              <a:buFont typeface="Arial"/>
              <a:buNone/>
            </a:pPr>
            <a:r>
              <a:rPr lang="en-US" sz="1600" b="1">
                <a:solidFill>
                  <a:srgbClr val="8E7CC3"/>
                </a:solidFill>
              </a:rPr>
              <a:t>Dispatcher Phoenix and Dispatcher Phoenix SCANTRIP</a:t>
            </a:r>
            <a:endParaRPr sz="1600" b="1">
              <a:solidFill>
                <a:srgbClr val="8E7CC3"/>
              </a:solidFill>
            </a:endParaRPr>
          </a:p>
          <a:p>
            <a:pPr marL="0" lvl="0" indent="0" algn="l" rtl="0">
              <a:lnSpc>
                <a:spcPct val="150000"/>
              </a:lnSpc>
              <a:spcBef>
                <a:spcPts val="0"/>
              </a:spcBef>
              <a:spcAft>
                <a:spcPts val="0"/>
              </a:spcAft>
              <a:buSzPts val="1100"/>
              <a:buNone/>
            </a:pPr>
            <a:r>
              <a:rPr lang="en-US">
                <a:solidFill>
                  <a:srgbClr val="666666"/>
                </a:solidFill>
              </a:rPr>
              <a:t>our tried-and-true on-premise offerings, Dispatcher Phoenix. This robust solution has been a staple in many organizations, and we are thrilled to announce that both on-premise and hybrid installations </a:t>
            </a:r>
            <a:r>
              <a:rPr lang="en-US" b="1">
                <a:solidFill>
                  <a:srgbClr val="666666"/>
                </a:solidFill>
              </a:rPr>
              <a:t>are/will</a:t>
            </a:r>
            <a:r>
              <a:rPr lang="en-US">
                <a:solidFill>
                  <a:srgbClr val="666666"/>
                </a:solidFill>
              </a:rPr>
              <a:t> be available!</a:t>
            </a:r>
            <a:endParaRPr>
              <a:solidFill>
                <a:srgbClr val="666666"/>
              </a:solidFill>
            </a:endParaRPr>
          </a:p>
          <a:p>
            <a:pPr marL="0" lvl="0" indent="0" algn="l" rtl="0">
              <a:lnSpc>
                <a:spcPct val="150000"/>
              </a:lnSpc>
              <a:spcBef>
                <a:spcPts val="0"/>
              </a:spcBef>
              <a:spcAft>
                <a:spcPts val="0"/>
              </a:spcAft>
              <a:buSzPts val="1100"/>
              <a:buNone/>
            </a:pPr>
            <a:endParaRPr>
              <a:solidFill>
                <a:srgbClr val="666666"/>
              </a:solidFill>
            </a:endParaRPr>
          </a:p>
          <a:p>
            <a:pPr marL="0" lvl="0" indent="0" algn="l" rtl="0">
              <a:spcBef>
                <a:spcPts val="0"/>
              </a:spcBef>
              <a:spcAft>
                <a:spcPts val="0"/>
              </a:spcAft>
              <a:buSzPts val="1100"/>
              <a:buNone/>
            </a:pPr>
            <a:r>
              <a:rPr lang="en-US">
                <a:solidFill>
                  <a:srgbClr val="666666"/>
                </a:solidFill>
              </a:rPr>
              <a:t>and Moving to our true cloud offerings</a:t>
            </a:r>
            <a:r>
              <a:rPr lang="en-US" sz="1600" b="1">
                <a:solidFill>
                  <a:srgbClr val="8E7CC3"/>
                </a:solidFill>
              </a:rPr>
              <a:t>: Dispatcher Stratus and ScanTrip Cloud</a:t>
            </a:r>
            <a:endParaRPr sz="1600" b="1">
              <a:solidFill>
                <a:srgbClr val="8E7CC3"/>
              </a:solidFill>
            </a:endParaRPr>
          </a:p>
          <a:p>
            <a:pPr marL="0" lvl="0" indent="0" algn="l" rtl="0">
              <a:lnSpc>
                <a:spcPct val="150000"/>
              </a:lnSpc>
              <a:spcBef>
                <a:spcPts val="0"/>
              </a:spcBef>
              <a:spcAft>
                <a:spcPts val="0"/>
              </a:spcAft>
              <a:buClr>
                <a:schemeClr val="dk1"/>
              </a:buClr>
              <a:buSzPts val="1100"/>
              <a:buFont typeface="Arial"/>
              <a:buNone/>
            </a:pPr>
            <a:endParaRPr>
              <a:solidFill>
                <a:srgbClr val="666666"/>
              </a:solidFill>
            </a:endParaRPr>
          </a:p>
        </p:txBody>
      </p:sp>
      <p:sp>
        <p:nvSpPr>
          <p:cNvPr id="70" name="Google Shape;70;g2f0dd09706a_1_6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0459234B-C5D1-A86B-798D-55EF08C8978A}"/>
            </a:ext>
          </a:extLst>
        </p:cNvPr>
        <p:cNvGrpSpPr/>
        <p:nvPr/>
      </p:nvGrpSpPr>
      <p:grpSpPr>
        <a:xfrm>
          <a:off x="0" y="0"/>
          <a:ext cx="0" cy="0"/>
          <a:chOff x="0" y="0"/>
          <a:chExt cx="0" cy="0"/>
        </a:xfrm>
      </p:grpSpPr>
      <p:sp>
        <p:nvSpPr>
          <p:cNvPr id="60" name="Google Shape;60;g12562a72b36_3_20:notes">
            <a:extLst>
              <a:ext uri="{FF2B5EF4-FFF2-40B4-BE49-F238E27FC236}">
                <a16:creationId xmlns:a16="http://schemas.microsoft.com/office/drawing/2014/main" id="{0A95C486-9465-8618-0BE8-9314A6622E6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g12562a72b36_3_20:notes">
            <a:extLst>
              <a:ext uri="{FF2B5EF4-FFF2-40B4-BE49-F238E27FC236}">
                <a16:creationId xmlns:a16="http://schemas.microsoft.com/office/drawing/2014/main" id="{FE05948F-AFA9-3D31-B4A2-42089293FAEF}"/>
              </a:ext>
            </a:extLst>
          </p:cNvPr>
          <p:cNvSpPr>
            <a:spLocks noGrp="1" noRot="1" noChangeAspect="1"/>
          </p:cNvSpPr>
          <p:nvPr>
            <p:ph type="sldImg" idx="2"/>
          </p:nvPr>
        </p:nvSpPr>
        <p:spPr>
          <a:xfrm>
            <a:off x="687388" y="1143000"/>
            <a:ext cx="5483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882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f02b986055_1_3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2f02b986055_1_3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ce996a0d44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ce996a0d44_0_16:notes"/>
          <p:cNvSpPr>
            <a:spLocks noGrp="1" noRot="1" noChangeAspect="1"/>
          </p:cNvSpPr>
          <p:nvPr>
            <p:ph type="sldImg" idx="2"/>
          </p:nvPr>
        </p:nvSpPr>
        <p:spPr>
          <a:xfrm>
            <a:off x="687388" y="1143000"/>
            <a:ext cx="5483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f384ce28f6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2f384ce28f6_3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A62B25AC-860A-E936-F8EA-ACC466CCAB5A}"/>
            </a:ext>
          </a:extLst>
        </p:cNvPr>
        <p:cNvGrpSpPr/>
        <p:nvPr/>
      </p:nvGrpSpPr>
      <p:grpSpPr>
        <a:xfrm>
          <a:off x="0" y="0"/>
          <a:ext cx="0" cy="0"/>
          <a:chOff x="0" y="0"/>
          <a:chExt cx="0" cy="0"/>
        </a:xfrm>
      </p:grpSpPr>
      <p:sp>
        <p:nvSpPr>
          <p:cNvPr id="293" name="Google Shape;293;g2f384ce28f6_3_0:notes">
            <a:extLst>
              <a:ext uri="{FF2B5EF4-FFF2-40B4-BE49-F238E27FC236}">
                <a16:creationId xmlns:a16="http://schemas.microsoft.com/office/drawing/2014/main" id="{6ECD5558-EE64-6C4C-668C-5A4CD39597D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2f384ce28f6_3_0:notes">
            <a:extLst>
              <a:ext uri="{FF2B5EF4-FFF2-40B4-BE49-F238E27FC236}">
                <a16:creationId xmlns:a16="http://schemas.microsoft.com/office/drawing/2014/main" id="{8222F0BF-85AF-5703-2F4B-EA6811F2D73F}"/>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9145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F9ACD8EC-EE51-4294-B1EB-0F0C9CADE63D}"/>
            </a:ext>
          </a:extLst>
        </p:cNvPr>
        <p:cNvGrpSpPr/>
        <p:nvPr/>
      </p:nvGrpSpPr>
      <p:grpSpPr>
        <a:xfrm>
          <a:off x="0" y="0"/>
          <a:ext cx="0" cy="0"/>
          <a:chOff x="0" y="0"/>
          <a:chExt cx="0" cy="0"/>
        </a:xfrm>
      </p:grpSpPr>
      <p:sp>
        <p:nvSpPr>
          <p:cNvPr id="293" name="Google Shape;293;g2f384ce28f6_3_0:notes">
            <a:extLst>
              <a:ext uri="{FF2B5EF4-FFF2-40B4-BE49-F238E27FC236}">
                <a16:creationId xmlns:a16="http://schemas.microsoft.com/office/drawing/2014/main" id="{446F9278-77DA-E6D7-B69B-E58208407DF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2f384ce28f6_3_0:notes">
            <a:extLst>
              <a:ext uri="{FF2B5EF4-FFF2-40B4-BE49-F238E27FC236}">
                <a16:creationId xmlns:a16="http://schemas.microsoft.com/office/drawing/2014/main" id="{D01B693B-9C43-E3DE-0A80-6111A6E9F185}"/>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5489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f384ce28f6_3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2f384ce28f6_3_2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e996a0d44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2ce996a0d44_0_34:notes"/>
          <p:cNvSpPr>
            <a:spLocks noGrp="1" noRot="1" noChangeAspect="1"/>
          </p:cNvSpPr>
          <p:nvPr>
            <p:ph type="sldImg" idx="2"/>
          </p:nvPr>
        </p:nvSpPr>
        <p:spPr>
          <a:xfrm>
            <a:off x="687388" y="1143000"/>
            <a:ext cx="5483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ce996a0d44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2ce996a0d44_0_44:notes"/>
          <p:cNvSpPr>
            <a:spLocks noGrp="1" noRot="1" noChangeAspect="1"/>
          </p:cNvSpPr>
          <p:nvPr>
            <p:ph type="sldImg" idx="2"/>
          </p:nvPr>
        </p:nvSpPr>
        <p:spPr>
          <a:xfrm>
            <a:off x="687388" y="1143000"/>
            <a:ext cx="5483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ce996a0d44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g2ce996a0d44_0_60:notes"/>
          <p:cNvSpPr>
            <a:spLocks noGrp="1" noRot="1" noChangeAspect="1"/>
          </p:cNvSpPr>
          <p:nvPr>
            <p:ph type="sldImg" idx="2"/>
          </p:nvPr>
        </p:nvSpPr>
        <p:spPr>
          <a:xfrm>
            <a:off x="687388" y="1143000"/>
            <a:ext cx="5483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6c3a61b4f1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a:p>
        </p:txBody>
      </p:sp>
      <p:sp>
        <p:nvSpPr>
          <p:cNvPr id="88" name="Google Shape;88;g16c3a61b4f1_0_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ce996a0d44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ce996a0d44_0_7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52ad29b8d7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252ad29b8d7_0_13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b696db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13b696db4c5_0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2ad29b8d7_0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252ad29b8d7_0_19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0dd09706a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2f0dd09706a_1_4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f02b986055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2f02b986055_1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f02b986055_1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2f02b986055_1_20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f384ce28f6_3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2f384ce28f6_3_4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 Blue">
  <p:cSld name="1_Title Slide - Blu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7432876" y="868219"/>
            <a:ext cx="2623058" cy="4833301"/>
          </a:xfrm>
          <a:prstGeom prst="rect">
            <a:avLst/>
          </a:prstGeom>
          <a:noFill/>
          <a:ln>
            <a:noFill/>
          </a:ln>
        </p:spPr>
      </p:pic>
      <p:sp>
        <p:nvSpPr>
          <p:cNvPr id="14" name="Google Shape;14;p2"/>
          <p:cNvSpPr txBox="1">
            <a:spLocks noGrp="1"/>
          </p:cNvSpPr>
          <p:nvPr>
            <p:ph type="ctrTitle"/>
          </p:nvPr>
        </p:nvSpPr>
        <p:spPr>
          <a:xfrm>
            <a:off x="828000" y="1224000"/>
            <a:ext cx="5760000" cy="1584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1"/>
              </a:buClr>
              <a:buSzPts val="3200"/>
              <a:buFont typeface="Calibri"/>
              <a:buNone/>
              <a:defRPr sz="3200" cap="none">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 name="Google Shape;15;p2"/>
          <p:cNvPicPr preferRelativeResize="0"/>
          <p:nvPr/>
        </p:nvPicPr>
        <p:blipFill rotWithShape="1">
          <a:blip r:embed="rId3">
            <a:alphaModFix/>
          </a:blip>
          <a:srcRect/>
          <a:stretch/>
        </p:blipFill>
        <p:spPr>
          <a:xfrm>
            <a:off x="10322084" y="0"/>
            <a:ext cx="1156815" cy="789769"/>
          </a:xfrm>
          <a:prstGeom prst="rect">
            <a:avLst/>
          </a:prstGeom>
          <a:noFill/>
          <a:ln>
            <a:noFill/>
          </a:ln>
        </p:spPr>
      </p:pic>
      <p:pic>
        <p:nvPicPr>
          <p:cNvPr id="16" name="Google Shape;16;p2"/>
          <p:cNvPicPr preferRelativeResize="0"/>
          <p:nvPr/>
        </p:nvPicPr>
        <p:blipFill rotWithShape="1">
          <a:blip r:embed="rId4">
            <a:alphaModFix/>
          </a:blip>
          <a:srcRect/>
          <a:stretch/>
        </p:blipFill>
        <p:spPr>
          <a:xfrm>
            <a:off x="827999" y="6171342"/>
            <a:ext cx="1624677" cy="133797"/>
          </a:xfrm>
          <a:prstGeom prst="rect">
            <a:avLst/>
          </a:prstGeom>
          <a:noFill/>
          <a:ln>
            <a:noFill/>
          </a:ln>
        </p:spPr>
      </p:pic>
      <p:sp>
        <p:nvSpPr>
          <p:cNvPr id="17" name="Google Shape;17;p2"/>
          <p:cNvSpPr>
            <a:spLocks noGrp="1"/>
          </p:cNvSpPr>
          <p:nvPr>
            <p:ph type="pic" idx="2"/>
          </p:nvPr>
        </p:nvSpPr>
        <p:spPr>
          <a:xfrm>
            <a:off x="7527635" y="1080651"/>
            <a:ext cx="2429100" cy="4479600"/>
          </a:xfrm>
          <a:prstGeom prst="rect">
            <a:avLst/>
          </a:prstGeom>
          <a:noFill/>
          <a:ln>
            <a:noFill/>
          </a:ln>
        </p:spPr>
      </p:sp>
      <p:sp>
        <p:nvSpPr>
          <p:cNvPr id="18" name="Google Shape;18;p2"/>
          <p:cNvSpPr txBox="1">
            <a:spLocks noGrp="1"/>
          </p:cNvSpPr>
          <p:nvPr>
            <p:ph type="body" idx="1"/>
          </p:nvPr>
        </p:nvSpPr>
        <p:spPr>
          <a:xfrm>
            <a:off x="820850" y="3033042"/>
            <a:ext cx="5767200" cy="231300"/>
          </a:xfrm>
          <a:prstGeom prst="rect">
            <a:avLst/>
          </a:prstGeom>
          <a:noFill/>
          <a:ln>
            <a:noFill/>
          </a:ln>
        </p:spPr>
        <p:txBody>
          <a:bodyPr spcFirstLastPara="1" wrap="square" lIns="0" tIns="0" rIns="0" bIns="0" anchor="t" anchorCtr="0">
            <a:normAutofit/>
          </a:bodyPr>
          <a:lstStyle>
            <a:lvl1pPr marL="457200" lvl="0" indent="-228600" algn="l">
              <a:lnSpc>
                <a:spcPct val="110000"/>
              </a:lnSpc>
              <a:spcBef>
                <a:spcPts val="945"/>
              </a:spcBef>
              <a:spcAft>
                <a:spcPts val="0"/>
              </a:spcAft>
              <a:buSzPts val="1800"/>
              <a:buNone/>
              <a:defRPr sz="1800" b="1" cap="none">
                <a:solidFill>
                  <a:schemeClr val="accent5"/>
                </a:solidFill>
              </a:defRPr>
            </a:lvl1pPr>
            <a:lvl2pPr marL="914400" lvl="1" indent="-342900" algn="l">
              <a:lnSpc>
                <a:spcPct val="110000"/>
              </a:lnSpc>
              <a:spcBef>
                <a:spcPts val="400"/>
              </a:spcBef>
              <a:spcAft>
                <a:spcPts val="0"/>
              </a:spcAft>
              <a:buSzPts val="1800"/>
              <a:buFont typeface="Calibri"/>
              <a:buChar char="—"/>
              <a:defRPr>
                <a:latin typeface="Calibri"/>
                <a:ea typeface="Calibri"/>
                <a:cs typeface="Calibri"/>
                <a:sym typeface="Calibri"/>
              </a:defRPr>
            </a:lvl2pPr>
            <a:lvl3pPr marL="1371600" lvl="2" indent="-342900" algn="l">
              <a:lnSpc>
                <a:spcPct val="110000"/>
              </a:lnSpc>
              <a:spcBef>
                <a:spcPts val="472"/>
              </a:spcBef>
              <a:spcAft>
                <a:spcPts val="0"/>
              </a:spcAft>
              <a:buSzPts val="1800"/>
              <a:buFont typeface="Calibri"/>
              <a:buChar char="o"/>
              <a:defRPr>
                <a:latin typeface="Calibri"/>
                <a:ea typeface="Calibri"/>
                <a:cs typeface="Calibri"/>
                <a:sym typeface="Calibri"/>
              </a:defRPr>
            </a:lvl3pPr>
            <a:lvl4pPr marL="1828800" lvl="3" indent="-342900" algn="l">
              <a:lnSpc>
                <a:spcPct val="110000"/>
              </a:lnSpc>
              <a:spcBef>
                <a:spcPts val="472"/>
              </a:spcBef>
              <a:spcAft>
                <a:spcPts val="0"/>
              </a:spcAft>
              <a:buSzPts val="1800"/>
              <a:buFont typeface="Calibri"/>
              <a:buChar char="▪"/>
              <a:defRPr>
                <a:latin typeface="Calibri"/>
                <a:ea typeface="Calibri"/>
                <a:cs typeface="Calibri"/>
                <a:sym typeface="Calibri"/>
              </a:defRPr>
            </a:lvl4pPr>
            <a:lvl5pPr marL="2286000" lvl="4" indent="-342900" algn="l">
              <a:lnSpc>
                <a:spcPct val="110000"/>
              </a:lnSpc>
              <a:spcBef>
                <a:spcPts val="472"/>
              </a:spcBef>
              <a:spcAft>
                <a:spcPts val="0"/>
              </a:spcAft>
              <a:buSzPts val="1800"/>
              <a:buFont typeface="Calibri"/>
              <a:buChar char="•"/>
              <a:defRPr>
                <a:latin typeface="Calibri"/>
                <a:ea typeface="Calibri"/>
                <a:cs typeface="Calibri"/>
                <a:sym typeface="Calibri"/>
              </a:defRPr>
            </a:lvl5pPr>
            <a:lvl6pPr marL="2743200" lvl="5" indent="-342900" algn="l">
              <a:lnSpc>
                <a:spcPct val="90000"/>
              </a:lnSpc>
              <a:spcBef>
                <a:spcPts val="472"/>
              </a:spcBef>
              <a:spcAft>
                <a:spcPts val="0"/>
              </a:spcAft>
              <a:buClr>
                <a:schemeClr val="dk1"/>
              </a:buClr>
              <a:buSzPts val="1800"/>
              <a:buFont typeface="Calibri"/>
              <a:buChar char="•"/>
              <a:defRPr>
                <a:latin typeface="Calibri"/>
                <a:ea typeface="Calibri"/>
                <a:cs typeface="Calibri"/>
                <a:sym typeface="Calibri"/>
              </a:defRPr>
            </a:lvl6pPr>
            <a:lvl7pPr marL="3200400" lvl="6" indent="-342900" algn="l">
              <a:lnSpc>
                <a:spcPct val="90000"/>
              </a:lnSpc>
              <a:spcBef>
                <a:spcPts val="472"/>
              </a:spcBef>
              <a:spcAft>
                <a:spcPts val="0"/>
              </a:spcAft>
              <a:buClr>
                <a:schemeClr val="dk1"/>
              </a:buClr>
              <a:buSzPts val="1800"/>
              <a:buFont typeface="Calibri"/>
              <a:buChar char="•"/>
              <a:defRPr>
                <a:latin typeface="Calibri"/>
                <a:ea typeface="Calibri"/>
                <a:cs typeface="Calibri"/>
                <a:sym typeface="Calibri"/>
              </a:defRPr>
            </a:lvl7pPr>
            <a:lvl8pPr marL="3657600" lvl="7" indent="-342900" algn="l">
              <a:lnSpc>
                <a:spcPct val="90000"/>
              </a:lnSpc>
              <a:spcBef>
                <a:spcPts val="472"/>
              </a:spcBef>
              <a:spcAft>
                <a:spcPts val="0"/>
              </a:spcAft>
              <a:buClr>
                <a:schemeClr val="dk1"/>
              </a:buClr>
              <a:buSzPts val="1800"/>
              <a:buFont typeface="Calibri"/>
              <a:buChar char="•"/>
              <a:defRPr>
                <a:latin typeface="Calibri"/>
                <a:ea typeface="Calibri"/>
                <a:cs typeface="Calibri"/>
                <a:sym typeface="Calibri"/>
              </a:defRPr>
            </a:lvl8pPr>
            <a:lvl9pPr marL="4114800" lvl="8" indent="-342900" algn="l">
              <a:lnSpc>
                <a:spcPct val="90000"/>
              </a:lnSpc>
              <a:spcBef>
                <a:spcPts val="472"/>
              </a:spcBef>
              <a:spcAft>
                <a:spcPts val="0"/>
              </a:spcAft>
              <a:buClr>
                <a:schemeClr val="dk1"/>
              </a:buClr>
              <a:buSzPts val="1800"/>
              <a:buFont typeface="Calibri"/>
              <a:buChar char="•"/>
              <a:defRPr>
                <a:latin typeface="Calibri"/>
                <a:ea typeface="Calibri"/>
                <a:cs typeface="Calibri"/>
                <a:sym typeface="Calibri"/>
              </a:defRPr>
            </a:lvl9pPr>
          </a:lstStyle>
          <a:p>
            <a:endParaRPr/>
          </a:p>
        </p:txBody>
      </p:sp>
      <p:sp>
        <p:nvSpPr>
          <p:cNvPr id="19" name="Google Shape;19;p2"/>
          <p:cNvSpPr txBox="1"/>
          <p:nvPr/>
        </p:nvSpPr>
        <p:spPr>
          <a:xfrm>
            <a:off x="9956725" y="6076700"/>
            <a:ext cx="1348800" cy="3231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US" sz="900">
                <a:solidFill>
                  <a:schemeClr val="dk1"/>
                </a:solidFill>
              </a:rPr>
              <a:t>© KONICA MINOLTA</a:t>
            </a:r>
            <a:endParaRPr>
              <a:solidFill>
                <a:schemeClr val="dk1"/>
              </a:solidFill>
            </a:endParaRPr>
          </a:p>
        </p:txBody>
      </p:sp>
      <p:sp>
        <p:nvSpPr>
          <p:cNvPr id="20" name="Google Shape;20;p2"/>
          <p:cNvSpPr txBox="1"/>
          <p:nvPr/>
        </p:nvSpPr>
        <p:spPr>
          <a:xfrm>
            <a:off x="3410338" y="5993150"/>
            <a:ext cx="4699800" cy="49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85" b="1">
                <a:solidFill>
                  <a:srgbClr val="FF0000"/>
                </a:solidFill>
                <a:latin typeface="Calibri"/>
                <a:ea typeface="Calibri"/>
                <a:cs typeface="Calibri"/>
                <a:sym typeface="Calibri"/>
              </a:rPr>
              <a:t>KONICA MINOLTA CONFIDENTIAL</a:t>
            </a:r>
            <a:endParaRPr sz="1985">
              <a:solidFill>
                <a:srgbClr val="FF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 Blue bar">
  <p:cSld name="Title and Content - Blue bar">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835201" y="1836000"/>
            <a:ext cx="6336000" cy="4113626"/>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45"/>
              </a:spcBef>
              <a:spcAft>
                <a:spcPts val="0"/>
              </a:spcAft>
              <a:buSzPts val="1800"/>
              <a:buChar char="–"/>
              <a:defRPr/>
            </a:lvl1pPr>
            <a:lvl2pPr marL="914400" lvl="1" indent="-342900" algn="l">
              <a:lnSpc>
                <a:spcPct val="110000"/>
              </a:lnSpc>
              <a:spcBef>
                <a:spcPts val="400"/>
              </a:spcBef>
              <a:spcAft>
                <a:spcPts val="0"/>
              </a:spcAft>
              <a:buSzPts val="1800"/>
              <a:buChar char="—"/>
              <a:defRPr/>
            </a:lvl2pPr>
            <a:lvl3pPr marL="1371600" lvl="2" indent="-342900" algn="l">
              <a:lnSpc>
                <a:spcPct val="110000"/>
              </a:lnSpc>
              <a:spcBef>
                <a:spcPts val="472"/>
              </a:spcBef>
              <a:spcAft>
                <a:spcPts val="0"/>
              </a:spcAft>
              <a:buSzPts val="1800"/>
              <a:buChar char="o"/>
              <a:defRPr/>
            </a:lvl3pPr>
            <a:lvl4pPr marL="1828800" lvl="3" indent="-342900" algn="l">
              <a:lnSpc>
                <a:spcPct val="110000"/>
              </a:lnSpc>
              <a:spcBef>
                <a:spcPts val="472"/>
              </a:spcBef>
              <a:spcAft>
                <a:spcPts val="0"/>
              </a:spcAft>
              <a:buSzPts val="1800"/>
              <a:buChar char="▪"/>
              <a:defRPr/>
            </a:lvl4pPr>
            <a:lvl5pPr marL="2286000" lvl="4" indent="-342900" algn="l">
              <a:lnSpc>
                <a:spcPct val="110000"/>
              </a:lnSpc>
              <a:spcBef>
                <a:spcPts val="472"/>
              </a:spcBef>
              <a:spcAft>
                <a:spcPts val="0"/>
              </a:spcAft>
              <a:buSzPts val="1800"/>
              <a:buChar char="•"/>
              <a:defRPr/>
            </a:lvl5pPr>
            <a:lvl6pPr marL="2743200" lvl="5" indent="-342900" algn="l">
              <a:lnSpc>
                <a:spcPct val="90000"/>
              </a:lnSpc>
              <a:spcBef>
                <a:spcPts val="472"/>
              </a:spcBef>
              <a:spcAft>
                <a:spcPts val="0"/>
              </a:spcAft>
              <a:buClr>
                <a:schemeClr val="dk1"/>
              </a:buClr>
              <a:buSzPts val="1800"/>
              <a:buChar char="•"/>
              <a:defRPr/>
            </a:lvl6pPr>
            <a:lvl7pPr marL="3200400" lvl="6" indent="-342900" algn="l">
              <a:lnSpc>
                <a:spcPct val="90000"/>
              </a:lnSpc>
              <a:spcBef>
                <a:spcPts val="472"/>
              </a:spcBef>
              <a:spcAft>
                <a:spcPts val="0"/>
              </a:spcAft>
              <a:buClr>
                <a:schemeClr val="dk1"/>
              </a:buClr>
              <a:buSzPts val="1800"/>
              <a:buChar char="•"/>
              <a:defRPr/>
            </a:lvl7pPr>
            <a:lvl8pPr marL="3657600" lvl="7" indent="-342900" algn="l">
              <a:lnSpc>
                <a:spcPct val="90000"/>
              </a:lnSpc>
              <a:spcBef>
                <a:spcPts val="472"/>
              </a:spcBef>
              <a:spcAft>
                <a:spcPts val="0"/>
              </a:spcAft>
              <a:buClr>
                <a:schemeClr val="dk1"/>
              </a:buClr>
              <a:buSzPts val="1800"/>
              <a:buChar char="•"/>
              <a:defRPr/>
            </a:lvl8pPr>
            <a:lvl9pPr marL="4114800" lvl="8" indent="-342900" algn="l">
              <a:lnSpc>
                <a:spcPct val="90000"/>
              </a:lnSpc>
              <a:spcBef>
                <a:spcPts val="472"/>
              </a:spcBef>
              <a:spcAft>
                <a:spcPts val="0"/>
              </a:spcAft>
              <a:buClr>
                <a:schemeClr val="dk1"/>
              </a:buClr>
              <a:buSzPts val="1800"/>
              <a:buChar char="•"/>
              <a:defRPr/>
            </a:lvl9pPr>
          </a:lstStyle>
          <a:p>
            <a:endParaRPr/>
          </a:p>
        </p:txBody>
      </p:sp>
      <p:sp>
        <p:nvSpPr>
          <p:cNvPr id="23" name="Google Shape;23;p3"/>
          <p:cNvSpPr txBox="1">
            <a:spLocks noGrp="1"/>
          </p:cNvSpPr>
          <p:nvPr>
            <p:ph type="title"/>
          </p:nvPr>
        </p:nvSpPr>
        <p:spPr>
          <a:xfrm>
            <a:off x="835201" y="185912"/>
            <a:ext cx="7056072" cy="6956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2600"/>
              <a:buFont typeface="Arial"/>
              <a:buNone/>
              <a:defRPr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p:nvPr/>
        </p:nvSpPr>
        <p:spPr>
          <a:xfrm>
            <a:off x="0" y="0"/>
            <a:ext cx="137160" cy="648335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16"/>
              <a:buFont typeface="Arial"/>
              <a:buNone/>
            </a:pPr>
            <a:endParaRPr sz="2016" b="0" i="0" u="none" strike="noStrike" cap="none">
              <a:solidFill>
                <a:schemeClr val="lt1"/>
              </a:solidFill>
              <a:latin typeface="Arial"/>
              <a:ea typeface="Arial"/>
              <a:cs typeface="Arial"/>
              <a:sym typeface="Arial"/>
            </a:endParaRPr>
          </a:p>
        </p:txBody>
      </p:sp>
      <p:pic>
        <p:nvPicPr>
          <p:cNvPr id="25" name="Google Shape;25;p3"/>
          <p:cNvPicPr preferRelativeResize="0"/>
          <p:nvPr/>
        </p:nvPicPr>
        <p:blipFill rotWithShape="1">
          <a:blip r:embed="rId2">
            <a:alphaModFix/>
          </a:blip>
          <a:srcRect/>
          <a:stretch/>
        </p:blipFill>
        <p:spPr>
          <a:xfrm>
            <a:off x="10322084" y="0"/>
            <a:ext cx="1156815" cy="789769"/>
          </a:xfrm>
          <a:prstGeom prst="rect">
            <a:avLst/>
          </a:prstGeom>
          <a:noFill/>
          <a:ln>
            <a:noFill/>
          </a:ln>
        </p:spPr>
      </p:pic>
      <p:sp>
        <p:nvSpPr>
          <p:cNvPr id="26" name="Google Shape;26;p3"/>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3"/>
          <p:cNvSpPr txBox="1"/>
          <p:nvPr/>
        </p:nvSpPr>
        <p:spPr>
          <a:xfrm>
            <a:off x="784528" y="6189385"/>
            <a:ext cx="1272300" cy="172800"/>
          </a:xfrm>
          <a:prstGeom prst="rect">
            <a:avLst/>
          </a:prstGeom>
          <a:noFill/>
          <a:ln>
            <a:noFill/>
          </a:ln>
        </p:spPr>
        <p:txBody>
          <a:bodyPr spcFirstLastPara="1" wrap="square" lIns="0" tIns="0" rIns="0" bIns="0" anchor="t" anchorCtr="0">
            <a:normAutofit/>
          </a:bodyPr>
          <a:lstStyle/>
          <a:p>
            <a:pPr marL="0" marR="0" lvl="0" indent="0" algn="l" rtl="0">
              <a:lnSpc>
                <a:spcPct val="110000"/>
              </a:lnSpc>
              <a:spcBef>
                <a:spcPts val="0"/>
              </a:spcBef>
              <a:spcAft>
                <a:spcPts val="0"/>
              </a:spcAft>
              <a:buClr>
                <a:schemeClr val="accent1"/>
              </a:buClr>
              <a:buSzPts val="900"/>
              <a:buFont typeface="Arial"/>
              <a:buNone/>
            </a:pPr>
            <a:r>
              <a:rPr lang="en-US" sz="900" b="0" i="0" u="none" strike="noStrike" cap="none">
                <a:solidFill>
                  <a:schemeClr val="dk1"/>
                </a:solidFill>
                <a:latin typeface="Arial"/>
                <a:ea typeface="Arial"/>
                <a:cs typeface="Arial"/>
                <a:sym typeface="Arial"/>
              </a:rPr>
              <a:t>© KONICA MINOLTA</a:t>
            </a:r>
            <a:endParaRPr sz="1400" b="0" i="0" u="none" strike="noStrike" cap="none">
              <a:solidFill>
                <a:srgbClr val="000000"/>
              </a:solidFill>
              <a:latin typeface="Arial"/>
              <a:ea typeface="Arial"/>
              <a:cs typeface="Arial"/>
              <a:sym typeface="Arial"/>
            </a:endParaRPr>
          </a:p>
        </p:txBody>
      </p:sp>
      <p:sp>
        <p:nvSpPr>
          <p:cNvPr id="28" name="Google Shape;28;p3"/>
          <p:cNvSpPr txBox="1"/>
          <p:nvPr/>
        </p:nvSpPr>
        <p:spPr>
          <a:xfrm>
            <a:off x="3600988" y="6123074"/>
            <a:ext cx="4318500" cy="30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985"/>
              <a:buFont typeface="Arial"/>
              <a:buNone/>
            </a:pPr>
            <a:r>
              <a:rPr lang="en-US" sz="1985" b="1" i="0" u="none" strike="noStrike" cap="none">
                <a:solidFill>
                  <a:srgbClr val="FF0000"/>
                </a:solidFill>
                <a:latin typeface="Calibri"/>
                <a:ea typeface="Calibri"/>
                <a:cs typeface="Calibri"/>
                <a:sym typeface="Calibri"/>
              </a:rPr>
              <a:t>KONICA MINOLTA CONFIDENTIAL</a:t>
            </a:r>
            <a:endParaRPr sz="1985" b="0" i="0" u="none" strike="noStrike" cap="none">
              <a:solidFill>
                <a:srgbClr val="FF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 Blue">
  <p:cSld name="Section Slide - Blue">
    <p:spTree>
      <p:nvGrpSpPr>
        <p:cNvPr id="1" name="Shape 29"/>
        <p:cNvGrpSpPr/>
        <p:nvPr/>
      </p:nvGrpSpPr>
      <p:grpSpPr>
        <a:xfrm>
          <a:off x="0" y="0"/>
          <a:ext cx="0" cy="0"/>
          <a:chOff x="0" y="0"/>
          <a:chExt cx="0" cy="0"/>
        </a:xfrm>
      </p:grpSpPr>
      <p:sp>
        <p:nvSpPr>
          <p:cNvPr id="30" name="Google Shape;30;p4"/>
          <p:cNvSpPr/>
          <p:nvPr/>
        </p:nvSpPr>
        <p:spPr>
          <a:xfrm>
            <a:off x="0" y="0"/>
            <a:ext cx="4973400" cy="64833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16"/>
              <a:buFont typeface="Arial"/>
              <a:buNone/>
            </a:pPr>
            <a:endParaRPr sz="2016" b="0" i="0" u="none" strike="noStrike" cap="none">
              <a:solidFill>
                <a:schemeClr val="lt1"/>
              </a:solidFill>
              <a:latin typeface="Arial"/>
              <a:ea typeface="Arial"/>
              <a:cs typeface="Arial"/>
              <a:sym typeface="Arial"/>
            </a:endParaRPr>
          </a:p>
        </p:txBody>
      </p:sp>
      <p:sp>
        <p:nvSpPr>
          <p:cNvPr id="31" name="Google Shape;31;p4"/>
          <p:cNvSpPr txBox="1">
            <a:spLocks noGrp="1"/>
          </p:cNvSpPr>
          <p:nvPr>
            <p:ph type="ctrTitle"/>
          </p:nvPr>
        </p:nvSpPr>
        <p:spPr>
          <a:xfrm>
            <a:off x="828000" y="1112512"/>
            <a:ext cx="3564000" cy="14868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200"/>
              <a:buNone/>
              <a:defRPr sz="2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735763" y="2200275"/>
            <a:ext cx="2682875" cy="2443163"/>
          </a:xfrm>
          <a:prstGeom prst="rect">
            <a:avLst/>
          </a:prstGeom>
          <a:noFill/>
          <a:ln>
            <a:noFill/>
          </a:ln>
        </p:spPr>
        <p:txBody>
          <a:bodyPr spcFirstLastPara="1" wrap="square" lIns="0" tIns="0" rIns="0" bIns="0" anchor="t" anchorCtr="0">
            <a:normAutofit/>
          </a:bodyPr>
          <a:lstStyle>
            <a:lvl1pPr marL="457200" lvl="0" indent="-228600" algn="l">
              <a:lnSpc>
                <a:spcPct val="110000"/>
              </a:lnSpc>
              <a:spcBef>
                <a:spcPts val="945"/>
              </a:spcBef>
              <a:spcAft>
                <a:spcPts val="0"/>
              </a:spcAft>
              <a:buSzPts val="1400"/>
              <a:buFont typeface="Calibri"/>
              <a:buNone/>
              <a:defRPr>
                <a:solidFill>
                  <a:schemeClr val="accent1"/>
                </a:solidFill>
                <a:latin typeface="Calibri"/>
                <a:ea typeface="Calibri"/>
                <a:cs typeface="Calibri"/>
                <a:sym typeface="Calibri"/>
              </a:defRPr>
            </a:lvl1pPr>
            <a:lvl2pPr marL="914400" lvl="1" indent="-342900" algn="l">
              <a:lnSpc>
                <a:spcPct val="110000"/>
              </a:lnSpc>
              <a:spcBef>
                <a:spcPts val="400"/>
              </a:spcBef>
              <a:spcAft>
                <a:spcPts val="0"/>
              </a:spcAft>
              <a:buSzPts val="1800"/>
              <a:buFont typeface="Calibri"/>
              <a:buChar char="—"/>
              <a:defRPr>
                <a:latin typeface="Calibri"/>
                <a:ea typeface="Calibri"/>
                <a:cs typeface="Calibri"/>
                <a:sym typeface="Calibri"/>
              </a:defRPr>
            </a:lvl2pPr>
            <a:lvl3pPr marL="1371600" lvl="2" indent="-342900" algn="l">
              <a:lnSpc>
                <a:spcPct val="110000"/>
              </a:lnSpc>
              <a:spcBef>
                <a:spcPts val="472"/>
              </a:spcBef>
              <a:spcAft>
                <a:spcPts val="0"/>
              </a:spcAft>
              <a:buSzPts val="1800"/>
              <a:buFont typeface="Calibri"/>
              <a:buChar char="o"/>
              <a:defRPr>
                <a:latin typeface="Calibri"/>
                <a:ea typeface="Calibri"/>
                <a:cs typeface="Calibri"/>
                <a:sym typeface="Calibri"/>
              </a:defRPr>
            </a:lvl3pPr>
            <a:lvl4pPr marL="1828800" lvl="3" indent="-342900" algn="l">
              <a:lnSpc>
                <a:spcPct val="110000"/>
              </a:lnSpc>
              <a:spcBef>
                <a:spcPts val="472"/>
              </a:spcBef>
              <a:spcAft>
                <a:spcPts val="0"/>
              </a:spcAft>
              <a:buSzPts val="1800"/>
              <a:buFont typeface="Calibri"/>
              <a:buChar char="▪"/>
              <a:defRPr>
                <a:latin typeface="Calibri"/>
                <a:ea typeface="Calibri"/>
                <a:cs typeface="Calibri"/>
                <a:sym typeface="Calibri"/>
              </a:defRPr>
            </a:lvl4pPr>
            <a:lvl5pPr marL="2286000" lvl="4" indent="-342900" algn="l">
              <a:lnSpc>
                <a:spcPct val="110000"/>
              </a:lnSpc>
              <a:spcBef>
                <a:spcPts val="472"/>
              </a:spcBef>
              <a:spcAft>
                <a:spcPts val="0"/>
              </a:spcAft>
              <a:buSzPts val="1800"/>
              <a:buFont typeface="Calibri"/>
              <a:buChar char="•"/>
              <a:defRPr>
                <a:latin typeface="Calibri"/>
                <a:ea typeface="Calibri"/>
                <a:cs typeface="Calibri"/>
                <a:sym typeface="Calibri"/>
              </a:defRPr>
            </a:lvl5pPr>
            <a:lvl6pPr marL="2743200" lvl="5" indent="-342900" algn="l">
              <a:lnSpc>
                <a:spcPct val="90000"/>
              </a:lnSpc>
              <a:spcBef>
                <a:spcPts val="472"/>
              </a:spcBef>
              <a:spcAft>
                <a:spcPts val="0"/>
              </a:spcAft>
              <a:buClr>
                <a:schemeClr val="dk1"/>
              </a:buClr>
              <a:buSzPts val="1800"/>
              <a:buFont typeface="Calibri"/>
              <a:buChar char="•"/>
              <a:defRPr>
                <a:latin typeface="Calibri"/>
                <a:ea typeface="Calibri"/>
                <a:cs typeface="Calibri"/>
                <a:sym typeface="Calibri"/>
              </a:defRPr>
            </a:lvl6pPr>
            <a:lvl7pPr marL="3200400" lvl="6" indent="-342900" algn="l">
              <a:lnSpc>
                <a:spcPct val="90000"/>
              </a:lnSpc>
              <a:spcBef>
                <a:spcPts val="472"/>
              </a:spcBef>
              <a:spcAft>
                <a:spcPts val="0"/>
              </a:spcAft>
              <a:buClr>
                <a:schemeClr val="dk1"/>
              </a:buClr>
              <a:buSzPts val="1800"/>
              <a:buFont typeface="Calibri"/>
              <a:buChar char="•"/>
              <a:defRPr>
                <a:latin typeface="Calibri"/>
                <a:ea typeface="Calibri"/>
                <a:cs typeface="Calibri"/>
                <a:sym typeface="Calibri"/>
              </a:defRPr>
            </a:lvl7pPr>
            <a:lvl8pPr marL="3657600" lvl="7" indent="-342900" algn="l">
              <a:lnSpc>
                <a:spcPct val="90000"/>
              </a:lnSpc>
              <a:spcBef>
                <a:spcPts val="472"/>
              </a:spcBef>
              <a:spcAft>
                <a:spcPts val="0"/>
              </a:spcAft>
              <a:buClr>
                <a:schemeClr val="dk1"/>
              </a:buClr>
              <a:buSzPts val="1800"/>
              <a:buFont typeface="Calibri"/>
              <a:buChar char="•"/>
              <a:defRPr>
                <a:latin typeface="Calibri"/>
                <a:ea typeface="Calibri"/>
                <a:cs typeface="Calibri"/>
                <a:sym typeface="Calibri"/>
              </a:defRPr>
            </a:lvl8pPr>
            <a:lvl9pPr marL="4114800" lvl="8" indent="-342900" algn="l">
              <a:lnSpc>
                <a:spcPct val="90000"/>
              </a:lnSpc>
              <a:spcBef>
                <a:spcPts val="472"/>
              </a:spcBef>
              <a:spcAft>
                <a:spcPts val="0"/>
              </a:spcAft>
              <a:buClr>
                <a:schemeClr val="dk1"/>
              </a:buClr>
              <a:buSzPts val="1800"/>
              <a:buChar char="•"/>
              <a:defRPr/>
            </a:lvl9pPr>
          </a:lstStyle>
          <a:p>
            <a:endParaRPr/>
          </a:p>
        </p:txBody>
      </p:sp>
      <p:pic>
        <p:nvPicPr>
          <p:cNvPr id="33" name="Google Shape;33;p4"/>
          <p:cNvPicPr preferRelativeResize="0"/>
          <p:nvPr/>
        </p:nvPicPr>
        <p:blipFill rotWithShape="1">
          <a:blip r:embed="rId2">
            <a:alphaModFix/>
          </a:blip>
          <a:srcRect/>
          <a:stretch/>
        </p:blipFill>
        <p:spPr>
          <a:xfrm>
            <a:off x="10322084" y="0"/>
            <a:ext cx="1156815" cy="789769"/>
          </a:xfrm>
          <a:prstGeom prst="rect">
            <a:avLst/>
          </a:prstGeom>
          <a:noFill/>
          <a:ln>
            <a:noFill/>
          </a:ln>
        </p:spPr>
      </p:pic>
      <p:sp>
        <p:nvSpPr>
          <p:cNvPr id="34" name="Google Shape;34;p4"/>
          <p:cNvSpPr txBox="1">
            <a:spLocks noGrp="1"/>
          </p:cNvSpPr>
          <p:nvPr>
            <p:ph type="sldNum" idx="12"/>
          </p:nvPr>
        </p:nvSpPr>
        <p:spPr>
          <a:xfrm>
            <a:off x="11022763" y="6160111"/>
            <a:ext cx="419700" cy="231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4"/>
          <p:cNvSpPr txBox="1"/>
          <p:nvPr/>
        </p:nvSpPr>
        <p:spPr>
          <a:xfrm>
            <a:off x="828003" y="6189360"/>
            <a:ext cx="1272300" cy="172800"/>
          </a:xfrm>
          <a:prstGeom prst="rect">
            <a:avLst/>
          </a:prstGeom>
          <a:noFill/>
          <a:ln>
            <a:noFill/>
          </a:ln>
        </p:spPr>
        <p:txBody>
          <a:bodyPr spcFirstLastPara="1" wrap="square" lIns="0" tIns="0" rIns="0" bIns="0" anchor="t" anchorCtr="0">
            <a:normAutofit/>
          </a:bodyPr>
          <a:lstStyle/>
          <a:p>
            <a:pPr marL="0" marR="0" lvl="0" indent="0" algn="l" rtl="0">
              <a:lnSpc>
                <a:spcPct val="110000"/>
              </a:lnSpc>
              <a:spcBef>
                <a:spcPts val="0"/>
              </a:spcBef>
              <a:spcAft>
                <a:spcPts val="0"/>
              </a:spcAft>
              <a:buClr>
                <a:schemeClr val="accent1"/>
              </a:buClr>
              <a:buSzPts val="900"/>
              <a:buFont typeface="Arial"/>
              <a:buNone/>
            </a:pPr>
            <a:r>
              <a:rPr lang="en-US" sz="900" b="0" i="0" u="none" strike="noStrike" cap="none">
                <a:solidFill>
                  <a:schemeClr val="dk1"/>
                </a:solidFill>
                <a:latin typeface="Arial"/>
                <a:ea typeface="Arial"/>
                <a:cs typeface="Arial"/>
                <a:sym typeface="Arial"/>
              </a:rPr>
              <a:t>© KONICA MINOLTA</a:t>
            </a:r>
            <a:endParaRPr sz="1400" b="0" i="0" u="none" strike="noStrike" cap="none">
              <a:solidFill>
                <a:srgbClr val="000000"/>
              </a:solidFill>
              <a:latin typeface="Arial"/>
              <a:ea typeface="Arial"/>
              <a:cs typeface="Arial"/>
              <a:sym typeface="Arial"/>
            </a:endParaRPr>
          </a:p>
        </p:txBody>
      </p:sp>
      <p:sp>
        <p:nvSpPr>
          <p:cNvPr id="36" name="Google Shape;36;p4"/>
          <p:cNvSpPr txBox="1"/>
          <p:nvPr/>
        </p:nvSpPr>
        <p:spPr>
          <a:xfrm>
            <a:off x="3600988" y="6137149"/>
            <a:ext cx="4318500" cy="277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985"/>
              <a:buFont typeface="Arial"/>
              <a:buNone/>
            </a:pPr>
            <a:r>
              <a:rPr lang="en-US" sz="1800" b="1" i="0" u="none" strike="noStrike" cap="none">
                <a:solidFill>
                  <a:srgbClr val="FF0000"/>
                </a:solidFill>
                <a:latin typeface="Calibri"/>
                <a:ea typeface="Calibri"/>
                <a:cs typeface="Calibri"/>
                <a:sym typeface="Calibri"/>
              </a:rPr>
              <a:t>KONICA </a:t>
            </a:r>
            <a:r>
              <a:rPr lang="en-US" sz="1800" b="1">
                <a:solidFill>
                  <a:srgbClr val="FF0000"/>
                </a:solidFill>
                <a:latin typeface="Calibri"/>
                <a:ea typeface="Calibri"/>
                <a:cs typeface="Calibri"/>
                <a:sym typeface="Calibri"/>
              </a:rPr>
              <a:t>MINOLTA</a:t>
            </a:r>
            <a:r>
              <a:rPr lang="en-US" sz="1800" b="1" i="0" u="none" strike="noStrike" cap="none">
                <a:solidFill>
                  <a:srgbClr val="FF0000"/>
                </a:solidFill>
                <a:latin typeface="Calibri"/>
                <a:ea typeface="Calibri"/>
                <a:cs typeface="Calibri"/>
                <a:sym typeface="Calibri"/>
              </a:rPr>
              <a:t> CONFIDENTIAL</a:t>
            </a:r>
            <a:endParaRPr sz="1800" b="0" i="0" u="none" strike="noStrike" cap="none">
              <a:solidFill>
                <a:srgbClr val="FF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Blue">
  <p:cSld name="Title Slide - Blue">
    <p:spTree>
      <p:nvGrpSpPr>
        <p:cNvPr id="1" name="Shape 37"/>
        <p:cNvGrpSpPr/>
        <p:nvPr/>
      </p:nvGrpSpPr>
      <p:grpSpPr>
        <a:xfrm>
          <a:off x="0" y="0"/>
          <a:ext cx="0" cy="0"/>
          <a:chOff x="0" y="0"/>
          <a:chExt cx="0" cy="0"/>
        </a:xfrm>
      </p:grpSpPr>
      <p:sp>
        <p:nvSpPr>
          <p:cNvPr id="38" name="Google Shape;38;p5"/>
          <p:cNvSpPr txBox="1">
            <a:spLocks noGrp="1"/>
          </p:cNvSpPr>
          <p:nvPr>
            <p:ph type="ctrTitle"/>
          </p:nvPr>
        </p:nvSpPr>
        <p:spPr>
          <a:xfrm>
            <a:off x="828000" y="1224000"/>
            <a:ext cx="5760000" cy="1584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339933"/>
              </a:buClr>
              <a:buSzPts val="3200"/>
              <a:buFont typeface="Arial"/>
              <a:buNone/>
              <a:defRPr sz="3200" cap="none">
                <a:solidFill>
                  <a:srgbClr val="33993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1059188" y="6160111"/>
            <a:ext cx="419700" cy="231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40" name="Google Shape;40;p5"/>
          <p:cNvPicPr preferRelativeResize="0"/>
          <p:nvPr/>
        </p:nvPicPr>
        <p:blipFill rotWithShape="1">
          <a:blip r:embed="rId2">
            <a:alphaModFix/>
          </a:blip>
          <a:srcRect/>
          <a:stretch/>
        </p:blipFill>
        <p:spPr>
          <a:xfrm>
            <a:off x="10322084" y="0"/>
            <a:ext cx="1156815" cy="789769"/>
          </a:xfrm>
          <a:prstGeom prst="rect">
            <a:avLst/>
          </a:prstGeom>
          <a:noFill/>
          <a:ln>
            <a:noFill/>
          </a:ln>
        </p:spPr>
      </p:pic>
      <p:pic>
        <p:nvPicPr>
          <p:cNvPr id="41" name="Google Shape;41;p5"/>
          <p:cNvPicPr preferRelativeResize="0"/>
          <p:nvPr/>
        </p:nvPicPr>
        <p:blipFill rotWithShape="1">
          <a:blip r:embed="rId3">
            <a:alphaModFix/>
          </a:blip>
          <a:srcRect/>
          <a:stretch/>
        </p:blipFill>
        <p:spPr>
          <a:xfrm>
            <a:off x="820849" y="6208867"/>
            <a:ext cx="1624677" cy="133797"/>
          </a:xfrm>
          <a:prstGeom prst="rect">
            <a:avLst/>
          </a:prstGeom>
          <a:noFill/>
          <a:ln>
            <a:noFill/>
          </a:ln>
        </p:spPr>
      </p:pic>
      <p:sp>
        <p:nvSpPr>
          <p:cNvPr id="42" name="Google Shape;42;p5"/>
          <p:cNvSpPr txBox="1"/>
          <p:nvPr/>
        </p:nvSpPr>
        <p:spPr>
          <a:xfrm>
            <a:off x="9686003" y="6227010"/>
            <a:ext cx="1272161" cy="172800"/>
          </a:xfrm>
          <a:prstGeom prst="rect">
            <a:avLst/>
          </a:prstGeom>
          <a:noFill/>
          <a:ln>
            <a:noFill/>
          </a:ln>
        </p:spPr>
        <p:txBody>
          <a:bodyPr spcFirstLastPara="1" wrap="square" lIns="0" tIns="0" rIns="0" bIns="0" anchor="t" anchorCtr="0">
            <a:normAutofit/>
          </a:bodyPr>
          <a:lstStyle/>
          <a:p>
            <a:pPr marL="0" marR="0" lvl="0" indent="0" algn="l" rtl="0">
              <a:lnSpc>
                <a:spcPct val="110000"/>
              </a:lnSpc>
              <a:spcBef>
                <a:spcPts val="0"/>
              </a:spcBef>
              <a:spcAft>
                <a:spcPts val="0"/>
              </a:spcAft>
              <a:buClr>
                <a:schemeClr val="accent1"/>
              </a:buClr>
              <a:buSzPts val="900"/>
              <a:buFont typeface="Arial"/>
              <a:buNone/>
            </a:pPr>
            <a:r>
              <a:rPr lang="en-US" sz="900" b="0" i="0" u="none" strike="noStrike" cap="none">
                <a:solidFill>
                  <a:schemeClr val="dk1"/>
                </a:solidFill>
                <a:latin typeface="Arial"/>
                <a:ea typeface="Arial"/>
                <a:cs typeface="Arial"/>
                <a:sym typeface="Arial"/>
              </a:rPr>
              <a:t>© KONICA MINOLTA</a:t>
            </a:r>
            <a:endParaRPr sz="1400" b="0" i="0" u="none" strike="noStrike" cap="none">
              <a:solidFill>
                <a:srgbClr val="000000"/>
              </a:solidFill>
              <a:latin typeface="Arial"/>
              <a:ea typeface="Arial"/>
              <a:cs typeface="Arial"/>
              <a:sym typeface="Arial"/>
            </a:endParaRPr>
          </a:p>
        </p:txBody>
      </p:sp>
      <p:sp>
        <p:nvSpPr>
          <p:cNvPr id="43" name="Google Shape;43;p5"/>
          <p:cNvSpPr txBox="1">
            <a:spLocks noGrp="1"/>
          </p:cNvSpPr>
          <p:nvPr>
            <p:ph type="body" idx="1"/>
          </p:nvPr>
        </p:nvSpPr>
        <p:spPr>
          <a:xfrm>
            <a:off x="820849" y="3033039"/>
            <a:ext cx="5767151" cy="934716"/>
          </a:xfrm>
          <a:prstGeom prst="rect">
            <a:avLst/>
          </a:prstGeom>
          <a:noFill/>
          <a:ln>
            <a:noFill/>
          </a:ln>
        </p:spPr>
        <p:txBody>
          <a:bodyPr spcFirstLastPara="1" wrap="square" lIns="0" tIns="0" rIns="0" bIns="0" anchor="t" anchorCtr="0">
            <a:normAutofit/>
          </a:bodyPr>
          <a:lstStyle>
            <a:lvl1pPr marL="457200" lvl="0" indent="-228600" algn="l">
              <a:lnSpc>
                <a:spcPct val="110000"/>
              </a:lnSpc>
              <a:spcBef>
                <a:spcPts val="945"/>
              </a:spcBef>
              <a:spcAft>
                <a:spcPts val="0"/>
              </a:spcAft>
              <a:buClr>
                <a:srgbClr val="274E13"/>
              </a:buClr>
              <a:buSzPts val="1800"/>
              <a:buNone/>
              <a:defRPr sz="1800" b="1" cap="none">
                <a:solidFill>
                  <a:srgbClr val="274E13"/>
                </a:solidFill>
                <a:latin typeface="Arial"/>
                <a:ea typeface="Arial"/>
                <a:cs typeface="Arial"/>
                <a:sym typeface="Arial"/>
              </a:defRPr>
            </a:lvl1pPr>
            <a:lvl2pPr marL="914400" lvl="1" indent="-342900" algn="l">
              <a:lnSpc>
                <a:spcPct val="110000"/>
              </a:lnSpc>
              <a:spcBef>
                <a:spcPts val="400"/>
              </a:spcBef>
              <a:spcAft>
                <a:spcPts val="0"/>
              </a:spcAft>
              <a:buClr>
                <a:srgbClr val="274E13"/>
              </a:buClr>
              <a:buSzPts val="1800"/>
              <a:buChar char="—"/>
              <a:defRPr>
                <a:solidFill>
                  <a:srgbClr val="274E13"/>
                </a:solidFill>
              </a:defRPr>
            </a:lvl2pPr>
            <a:lvl3pPr marL="1371600" lvl="2" indent="-342900" algn="l">
              <a:lnSpc>
                <a:spcPct val="110000"/>
              </a:lnSpc>
              <a:spcBef>
                <a:spcPts val="472"/>
              </a:spcBef>
              <a:spcAft>
                <a:spcPts val="0"/>
              </a:spcAft>
              <a:buClr>
                <a:srgbClr val="274E13"/>
              </a:buClr>
              <a:buSzPts val="1800"/>
              <a:buChar char="o"/>
              <a:defRPr>
                <a:solidFill>
                  <a:srgbClr val="274E13"/>
                </a:solidFill>
              </a:defRPr>
            </a:lvl3pPr>
            <a:lvl4pPr marL="1828800" lvl="3" indent="-342900" algn="l">
              <a:lnSpc>
                <a:spcPct val="110000"/>
              </a:lnSpc>
              <a:spcBef>
                <a:spcPts val="472"/>
              </a:spcBef>
              <a:spcAft>
                <a:spcPts val="0"/>
              </a:spcAft>
              <a:buClr>
                <a:srgbClr val="274E13"/>
              </a:buClr>
              <a:buSzPts val="1800"/>
              <a:buChar char="▪"/>
              <a:defRPr>
                <a:solidFill>
                  <a:srgbClr val="274E13"/>
                </a:solidFill>
              </a:defRPr>
            </a:lvl4pPr>
            <a:lvl5pPr marL="2286000" lvl="4" indent="-342900" algn="l">
              <a:lnSpc>
                <a:spcPct val="110000"/>
              </a:lnSpc>
              <a:spcBef>
                <a:spcPts val="472"/>
              </a:spcBef>
              <a:spcAft>
                <a:spcPts val="0"/>
              </a:spcAft>
              <a:buClr>
                <a:srgbClr val="274E13"/>
              </a:buClr>
              <a:buSzPts val="1800"/>
              <a:buChar char="•"/>
              <a:defRPr>
                <a:solidFill>
                  <a:srgbClr val="274E13"/>
                </a:solidFill>
              </a:defRPr>
            </a:lvl5pPr>
            <a:lvl6pPr marL="2743200" lvl="5" indent="-342900" algn="l">
              <a:lnSpc>
                <a:spcPct val="90000"/>
              </a:lnSpc>
              <a:spcBef>
                <a:spcPts val="472"/>
              </a:spcBef>
              <a:spcAft>
                <a:spcPts val="0"/>
              </a:spcAft>
              <a:buClr>
                <a:srgbClr val="274E13"/>
              </a:buClr>
              <a:buSzPts val="1800"/>
              <a:buChar char="•"/>
              <a:defRPr>
                <a:solidFill>
                  <a:srgbClr val="274E13"/>
                </a:solidFill>
              </a:defRPr>
            </a:lvl6pPr>
            <a:lvl7pPr marL="3200400" lvl="6" indent="-342900" algn="l">
              <a:lnSpc>
                <a:spcPct val="90000"/>
              </a:lnSpc>
              <a:spcBef>
                <a:spcPts val="472"/>
              </a:spcBef>
              <a:spcAft>
                <a:spcPts val="0"/>
              </a:spcAft>
              <a:buClr>
                <a:srgbClr val="274E13"/>
              </a:buClr>
              <a:buSzPts val="1800"/>
              <a:buChar char="•"/>
              <a:defRPr>
                <a:solidFill>
                  <a:srgbClr val="274E13"/>
                </a:solidFill>
              </a:defRPr>
            </a:lvl7pPr>
            <a:lvl8pPr marL="3657600" lvl="7" indent="-342900" algn="l">
              <a:lnSpc>
                <a:spcPct val="90000"/>
              </a:lnSpc>
              <a:spcBef>
                <a:spcPts val="472"/>
              </a:spcBef>
              <a:spcAft>
                <a:spcPts val="0"/>
              </a:spcAft>
              <a:buClr>
                <a:srgbClr val="274E13"/>
              </a:buClr>
              <a:buSzPts val="1800"/>
              <a:buChar char="•"/>
              <a:defRPr>
                <a:solidFill>
                  <a:srgbClr val="274E13"/>
                </a:solidFill>
              </a:defRPr>
            </a:lvl8pPr>
            <a:lvl9pPr marL="4114800" lvl="8" indent="-342900" algn="l">
              <a:lnSpc>
                <a:spcPct val="90000"/>
              </a:lnSpc>
              <a:spcBef>
                <a:spcPts val="472"/>
              </a:spcBef>
              <a:spcAft>
                <a:spcPts val="0"/>
              </a:spcAft>
              <a:buClr>
                <a:srgbClr val="274E13"/>
              </a:buClr>
              <a:buSzPts val="1800"/>
              <a:buChar char="•"/>
              <a:defRPr>
                <a:solidFill>
                  <a:srgbClr val="274E13"/>
                </a:solidFill>
              </a:defRPr>
            </a:lvl9pPr>
          </a:lstStyle>
          <a:p>
            <a:endParaRPr/>
          </a:p>
        </p:txBody>
      </p:sp>
      <p:pic>
        <p:nvPicPr>
          <p:cNvPr id="44" name="Google Shape;44;p5"/>
          <p:cNvPicPr preferRelativeResize="0"/>
          <p:nvPr/>
        </p:nvPicPr>
        <p:blipFill rotWithShape="1">
          <a:blip r:embed="rId4">
            <a:alphaModFix/>
          </a:blip>
          <a:srcRect/>
          <a:stretch/>
        </p:blipFill>
        <p:spPr>
          <a:xfrm>
            <a:off x="7423639" y="809537"/>
            <a:ext cx="2639868" cy="4864275"/>
          </a:xfrm>
          <a:prstGeom prst="rect">
            <a:avLst/>
          </a:prstGeom>
          <a:noFill/>
          <a:ln>
            <a:noFill/>
          </a:ln>
        </p:spPr>
      </p:pic>
      <p:pic>
        <p:nvPicPr>
          <p:cNvPr id="45" name="Google Shape;45;p5"/>
          <p:cNvPicPr preferRelativeResize="0"/>
          <p:nvPr/>
        </p:nvPicPr>
        <p:blipFill rotWithShape="1">
          <a:blip r:embed="rId5">
            <a:alphaModFix/>
          </a:blip>
          <a:srcRect/>
          <a:stretch/>
        </p:blipFill>
        <p:spPr>
          <a:xfrm>
            <a:off x="820849" y="6208867"/>
            <a:ext cx="1624677" cy="133797"/>
          </a:xfrm>
          <a:prstGeom prst="rect">
            <a:avLst/>
          </a:prstGeom>
          <a:noFill/>
          <a:ln>
            <a:noFill/>
          </a:ln>
        </p:spPr>
      </p:pic>
      <p:sp>
        <p:nvSpPr>
          <p:cNvPr id="46" name="Google Shape;46;p5"/>
          <p:cNvSpPr/>
          <p:nvPr/>
        </p:nvSpPr>
        <p:spPr>
          <a:xfrm>
            <a:off x="1005310" y="5331688"/>
            <a:ext cx="1089300" cy="10902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inal Page">
  <p:cSld name="Final Page">
    <p:spTree>
      <p:nvGrpSpPr>
        <p:cNvPr id="1" name="Shape 47"/>
        <p:cNvGrpSpPr/>
        <p:nvPr/>
      </p:nvGrpSpPr>
      <p:grpSpPr>
        <a:xfrm>
          <a:off x="0" y="0"/>
          <a:ext cx="0" cy="0"/>
          <a:chOff x="0" y="0"/>
          <a:chExt cx="0" cy="0"/>
        </a:xfrm>
      </p:grpSpPr>
      <p:pic>
        <p:nvPicPr>
          <p:cNvPr id="48" name="Google Shape;48;p6" descr="sy_1_L.png"/>
          <p:cNvPicPr preferRelativeResize="0"/>
          <p:nvPr/>
        </p:nvPicPr>
        <p:blipFill rotWithShape="1">
          <a:blip r:embed="rId2">
            <a:alphaModFix/>
          </a:blip>
          <a:srcRect/>
          <a:stretch/>
        </p:blipFill>
        <p:spPr>
          <a:xfrm>
            <a:off x="4248669" y="2200471"/>
            <a:ext cx="3129581" cy="2071322"/>
          </a:xfrm>
          <a:prstGeom prst="rect">
            <a:avLst/>
          </a:prstGeom>
          <a:noFill/>
          <a:ln>
            <a:noFill/>
          </a:ln>
        </p:spPr>
      </p:pic>
      <p:sp>
        <p:nvSpPr>
          <p:cNvPr id="49" name="Google Shape;49;p6"/>
          <p:cNvSpPr txBox="1"/>
          <p:nvPr/>
        </p:nvSpPr>
        <p:spPr>
          <a:xfrm>
            <a:off x="0" y="-978927"/>
            <a:ext cx="3650944" cy="7345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4"/>
              <a:buFont typeface="Arial"/>
              <a:buNone/>
            </a:pPr>
            <a:r>
              <a:rPr lang="en-US" sz="1904" b="1" i="0" u="none" strike="noStrike" cap="none">
                <a:solidFill>
                  <a:schemeClr val="dk1"/>
                </a:solidFill>
                <a:latin typeface="Arial"/>
                <a:ea typeface="Arial"/>
                <a:cs typeface="Arial"/>
                <a:sym typeface="Arial"/>
              </a:rPr>
              <a:t>Final page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34"/>
              <a:buFont typeface="Arial"/>
              <a:buNone/>
            </a:pPr>
            <a:r>
              <a:rPr lang="en-US" sz="1134" b="0" i="0" u="none" strike="noStrike" cap="none">
                <a:solidFill>
                  <a:schemeClr val="dk1"/>
                </a:solidFill>
                <a:latin typeface="Arial"/>
                <a:ea typeface="Arial"/>
                <a:cs typeface="Arial"/>
                <a:sym typeface="Arial"/>
              </a:rPr>
              <a:t>This is a layout used for the final page of presentation references.</a:t>
            </a:r>
            <a:endParaRPr sz="1134" b="0" i="0" u="none" strike="noStrike" cap="none">
              <a:solidFill>
                <a:schemeClr val="dk1"/>
              </a:solidFill>
              <a:latin typeface="Arial"/>
              <a:ea typeface="Arial"/>
              <a:cs typeface="Arial"/>
              <a:sym typeface="Arial"/>
            </a:endParaRPr>
          </a:p>
        </p:txBody>
      </p:sp>
      <p:sp>
        <p:nvSpPr>
          <p:cNvPr id="50" name="Google Shape;50;p6"/>
          <p:cNvSpPr txBox="1">
            <a:spLocks noGrp="1"/>
          </p:cNvSpPr>
          <p:nvPr>
            <p:ph type="sldNum" idx="12"/>
          </p:nvPr>
        </p:nvSpPr>
        <p:spPr>
          <a:xfrm>
            <a:off x="11059188" y="6160111"/>
            <a:ext cx="419700" cy="231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1 Column_Full Width">
  <p:cSld name="Blue_1 Column_Full Width">
    <p:spTree>
      <p:nvGrpSpPr>
        <p:cNvPr id="1" name="Shape 51"/>
        <p:cNvGrpSpPr/>
        <p:nvPr/>
      </p:nvGrpSpPr>
      <p:grpSpPr>
        <a:xfrm>
          <a:off x="0" y="0"/>
          <a:ext cx="0" cy="0"/>
          <a:chOff x="0" y="0"/>
          <a:chExt cx="0" cy="0"/>
        </a:xfrm>
      </p:grpSpPr>
      <p:sp>
        <p:nvSpPr>
          <p:cNvPr id="52" name="Google Shape;52;p7"/>
          <p:cNvSpPr txBox="1">
            <a:spLocks noGrp="1"/>
          </p:cNvSpPr>
          <p:nvPr>
            <p:ph type="body" idx="1"/>
          </p:nvPr>
        </p:nvSpPr>
        <p:spPr>
          <a:xfrm>
            <a:off x="835201" y="1836000"/>
            <a:ext cx="6007302" cy="4113626"/>
          </a:xfrm>
          <a:prstGeom prst="rect">
            <a:avLst/>
          </a:prstGeom>
          <a:noFill/>
          <a:ln>
            <a:noFill/>
          </a:ln>
        </p:spPr>
        <p:txBody>
          <a:bodyPr spcFirstLastPara="1" wrap="square" lIns="0" tIns="0" rIns="0" bIns="0" anchor="t" anchorCtr="0">
            <a:normAutofit/>
          </a:bodyPr>
          <a:lstStyle>
            <a:lvl1pPr marL="457200" lvl="0" indent="-317500" algn="l">
              <a:lnSpc>
                <a:spcPct val="110000"/>
              </a:lnSpc>
              <a:spcBef>
                <a:spcPts val="945"/>
              </a:spcBef>
              <a:spcAft>
                <a:spcPts val="0"/>
              </a:spcAft>
              <a:buSzPts val="1400"/>
              <a:buChar char="–"/>
              <a:defRPr/>
            </a:lvl1pPr>
            <a:lvl2pPr marL="914400" lvl="1" indent="-317500" algn="l">
              <a:lnSpc>
                <a:spcPct val="110000"/>
              </a:lnSpc>
              <a:spcBef>
                <a:spcPts val="400"/>
              </a:spcBef>
              <a:spcAft>
                <a:spcPts val="0"/>
              </a:spcAft>
              <a:buSzPts val="1400"/>
              <a:buChar char="—"/>
              <a:defRPr/>
            </a:lvl2pPr>
            <a:lvl3pPr marL="1371600" lvl="2" indent="-317500" algn="l">
              <a:lnSpc>
                <a:spcPct val="110000"/>
              </a:lnSpc>
              <a:spcBef>
                <a:spcPts val="472"/>
              </a:spcBef>
              <a:spcAft>
                <a:spcPts val="0"/>
              </a:spcAft>
              <a:buSzPts val="1400"/>
              <a:buChar char="o"/>
              <a:defRPr/>
            </a:lvl3pPr>
            <a:lvl4pPr marL="1828800" lvl="3" indent="-317500" algn="l">
              <a:lnSpc>
                <a:spcPct val="110000"/>
              </a:lnSpc>
              <a:spcBef>
                <a:spcPts val="472"/>
              </a:spcBef>
              <a:spcAft>
                <a:spcPts val="0"/>
              </a:spcAft>
              <a:buSzPts val="1400"/>
              <a:buChar char="▪"/>
              <a:defRPr/>
            </a:lvl4pPr>
            <a:lvl5pPr marL="2286000" lvl="4" indent="-317500" algn="l">
              <a:lnSpc>
                <a:spcPct val="110000"/>
              </a:lnSpc>
              <a:spcBef>
                <a:spcPts val="472"/>
              </a:spcBef>
              <a:spcAft>
                <a:spcPts val="0"/>
              </a:spcAft>
              <a:buSzPts val="1400"/>
              <a:buChar char="•"/>
              <a:defRPr/>
            </a:lvl5pPr>
            <a:lvl6pPr marL="2743200" lvl="5" indent="-336613" algn="l">
              <a:lnSpc>
                <a:spcPct val="90000"/>
              </a:lnSpc>
              <a:spcBef>
                <a:spcPts val="472"/>
              </a:spcBef>
              <a:spcAft>
                <a:spcPts val="0"/>
              </a:spcAft>
              <a:buSzPts val="1701"/>
              <a:buChar char="•"/>
              <a:defRPr/>
            </a:lvl6pPr>
            <a:lvl7pPr marL="3200400" lvl="6" indent="-336613" algn="l">
              <a:lnSpc>
                <a:spcPct val="90000"/>
              </a:lnSpc>
              <a:spcBef>
                <a:spcPts val="472"/>
              </a:spcBef>
              <a:spcAft>
                <a:spcPts val="0"/>
              </a:spcAft>
              <a:buSzPts val="1701"/>
              <a:buChar char="•"/>
              <a:defRPr/>
            </a:lvl7pPr>
            <a:lvl8pPr marL="3657600" lvl="7" indent="-336613" algn="l">
              <a:lnSpc>
                <a:spcPct val="90000"/>
              </a:lnSpc>
              <a:spcBef>
                <a:spcPts val="472"/>
              </a:spcBef>
              <a:spcAft>
                <a:spcPts val="0"/>
              </a:spcAft>
              <a:buSzPts val="1701"/>
              <a:buChar char="•"/>
              <a:defRPr/>
            </a:lvl8pPr>
            <a:lvl9pPr marL="4114800" lvl="8" indent="-336613" algn="l">
              <a:lnSpc>
                <a:spcPct val="90000"/>
              </a:lnSpc>
              <a:spcBef>
                <a:spcPts val="472"/>
              </a:spcBef>
              <a:spcAft>
                <a:spcPts val="0"/>
              </a:spcAft>
              <a:buSzPts val="1701"/>
              <a:buChar char="•"/>
              <a:defRPr/>
            </a:lvl9pPr>
          </a:lstStyle>
          <a:p>
            <a:endParaRPr/>
          </a:p>
        </p:txBody>
      </p:sp>
      <p:sp>
        <p:nvSpPr>
          <p:cNvPr id="53" name="Google Shape;53;p7"/>
          <p:cNvSpPr/>
          <p:nvPr/>
        </p:nvSpPr>
        <p:spPr>
          <a:xfrm>
            <a:off x="0" y="0"/>
            <a:ext cx="112257" cy="6483350"/>
          </a:xfrm>
          <a:prstGeom prst="rect">
            <a:avLst/>
          </a:prstGeom>
          <a:solidFill>
            <a:schemeClr val="lt2"/>
          </a:solidFill>
          <a:ln>
            <a:noFill/>
          </a:ln>
        </p:spPr>
        <p:txBody>
          <a:bodyPr spcFirstLastPara="1" wrap="square" lIns="86425" tIns="43200" rIns="86425" bIns="43200" anchor="ctr" anchorCtr="0">
            <a:noAutofit/>
          </a:bodyPr>
          <a:lstStyle/>
          <a:p>
            <a:pPr marL="0" marR="0" lvl="0" indent="0" algn="ctr" rtl="0">
              <a:lnSpc>
                <a:spcPct val="100000"/>
              </a:lnSpc>
              <a:spcBef>
                <a:spcPts val="0"/>
              </a:spcBef>
              <a:spcAft>
                <a:spcPts val="0"/>
              </a:spcAft>
              <a:buClr>
                <a:srgbClr val="000000"/>
              </a:buClr>
              <a:buSzPts val="1906"/>
              <a:buFont typeface="Arial"/>
              <a:buNone/>
            </a:pPr>
            <a:endParaRPr sz="1906" b="0" i="0" u="none" strike="noStrike" cap="none">
              <a:solidFill>
                <a:schemeClr val="lt1"/>
              </a:solidFill>
              <a:latin typeface="Arial"/>
              <a:ea typeface="Arial"/>
              <a:cs typeface="Arial"/>
              <a:sym typeface="Arial"/>
            </a:endParaRPr>
          </a:p>
        </p:txBody>
      </p:sp>
      <p:sp>
        <p:nvSpPr>
          <p:cNvPr id="54" name="Google Shape;54;p7"/>
          <p:cNvSpPr txBox="1">
            <a:spLocks noGrp="1"/>
          </p:cNvSpPr>
          <p:nvPr>
            <p:ph type="sldNum" idx="12"/>
          </p:nvPr>
        </p:nvSpPr>
        <p:spPr>
          <a:xfrm>
            <a:off x="11059188" y="6160111"/>
            <a:ext cx="419700" cy="231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7"/>
          <p:cNvSpPr txBox="1">
            <a:spLocks noGrp="1"/>
          </p:cNvSpPr>
          <p:nvPr>
            <p:ph type="title"/>
          </p:nvPr>
        </p:nvSpPr>
        <p:spPr>
          <a:xfrm>
            <a:off x="835201" y="306600"/>
            <a:ext cx="8611017" cy="6956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6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7"/>
          <p:cNvPicPr preferRelativeResize="0"/>
          <p:nvPr/>
        </p:nvPicPr>
        <p:blipFill rotWithShape="1">
          <a:blip r:embed="rId2">
            <a:alphaModFix/>
          </a:blip>
          <a:srcRect/>
          <a:stretch/>
        </p:blipFill>
        <p:spPr>
          <a:xfrm>
            <a:off x="820849" y="6208867"/>
            <a:ext cx="1624677" cy="133797"/>
          </a:xfrm>
          <a:prstGeom prst="rect">
            <a:avLst/>
          </a:prstGeom>
          <a:noFill/>
          <a:ln>
            <a:noFill/>
          </a:ln>
        </p:spPr>
      </p:pic>
      <p:sp>
        <p:nvSpPr>
          <p:cNvPr id="57" name="Google Shape;57;p7"/>
          <p:cNvSpPr/>
          <p:nvPr/>
        </p:nvSpPr>
        <p:spPr>
          <a:xfrm>
            <a:off x="1005310" y="5331688"/>
            <a:ext cx="1089300" cy="1090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
        <p:nvSpPr>
          <p:cNvPr id="58" name="Google Shape;58;p7"/>
          <p:cNvSpPr txBox="1"/>
          <p:nvPr/>
        </p:nvSpPr>
        <p:spPr>
          <a:xfrm>
            <a:off x="5429788" y="6123074"/>
            <a:ext cx="4318500" cy="30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985"/>
              <a:buFont typeface="Arial"/>
              <a:buNone/>
            </a:pPr>
            <a:r>
              <a:rPr lang="en-US" sz="1985" b="1" i="0" u="none" strike="noStrike" cap="none">
                <a:solidFill>
                  <a:srgbClr val="FF0000"/>
                </a:solidFill>
                <a:latin typeface="Calibri"/>
                <a:ea typeface="Calibri"/>
                <a:cs typeface="Calibri"/>
                <a:sym typeface="Calibri"/>
              </a:rPr>
              <a:t>KONICA MINOLTA CONFIDENTIAL</a:t>
            </a:r>
            <a:endParaRPr sz="1985" b="0" i="0" u="none" strike="noStrike" cap="none">
              <a:solidFill>
                <a:srgbClr val="FF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356">
          <p15:clr>
            <a:srgbClr val="FBAE40"/>
          </p15:clr>
        </p15:guide>
        <p15:guide id="2" pos="5884">
          <p15:clr>
            <a:srgbClr val="FBAE40"/>
          </p15:clr>
        </p15:guide>
        <p15:guide id="3" orient="horz" pos="210">
          <p15:clr>
            <a:srgbClr val="FBAE40"/>
          </p15:clr>
        </p15:guide>
        <p15:guide id="4" orient="horz" pos="1207">
          <p15:clr>
            <a:srgbClr val="FBAE40"/>
          </p15:clr>
        </p15:guide>
        <p15:guide id="5" orient="horz" pos="397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5201" y="306600"/>
            <a:ext cx="8611017" cy="695624"/>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5201" y="1836000"/>
            <a:ext cx="6007302" cy="4113626"/>
          </a:xfrm>
          <a:prstGeom prst="rect">
            <a:avLst/>
          </a:prstGeom>
          <a:noFill/>
          <a:ln>
            <a:noFill/>
          </a:ln>
        </p:spPr>
        <p:txBody>
          <a:bodyPr spcFirstLastPara="1" wrap="square" lIns="0" tIns="0" rIns="0" bIns="0" anchor="t" anchorCtr="0">
            <a:normAutofit/>
          </a:bodyPr>
          <a:lstStyle>
            <a:lvl1pPr marL="457200" marR="0" lvl="0" indent="-317500" algn="l" rtl="0">
              <a:lnSpc>
                <a:spcPct val="110000"/>
              </a:lnSpc>
              <a:spcBef>
                <a:spcPts val="945"/>
              </a:spcBef>
              <a:spcAft>
                <a:spcPts val="0"/>
              </a:spcAft>
              <a:buClr>
                <a:schemeClr val="accent1"/>
              </a:buClr>
              <a:buSzPts val="1400"/>
              <a:buFont typeface="Calibri"/>
              <a:buChar char="–"/>
              <a:defRPr sz="1400" b="0" i="0" u="none" strike="noStrike" cap="none">
                <a:solidFill>
                  <a:schemeClr val="dk1"/>
                </a:solidFill>
                <a:latin typeface="Calibri"/>
                <a:ea typeface="Calibri"/>
                <a:cs typeface="Calibri"/>
                <a:sym typeface="Calibri"/>
              </a:defRPr>
            </a:lvl1pPr>
            <a:lvl2pPr marL="914400" marR="0" lvl="1" indent="-317500" algn="l" rtl="0">
              <a:lnSpc>
                <a:spcPct val="110000"/>
              </a:lnSpc>
              <a:spcBef>
                <a:spcPts val="400"/>
              </a:spcBef>
              <a:spcAft>
                <a:spcPts val="0"/>
              </a:spcAft>
              <a:buClr>
                <a:schemeClr val="accent1"/>
              </a:buClr>
              <a:buSzPts val="1400"/>
              <a:buFont typeface="Calibri"/>
              <a:buChar char="—"/>
              <a:defRPr sz="1400" b="0" i="0" u="none" strike="noStrike" cap="none">
                <a:solidFill>
                  <a:schemeClr val="dk1"/>
                </a:solidFill>
                <a:latin typeface="Calibri"/>
                <a:ea typeface="Calibri"/>
                <a:cs typeface="Calibri"/>
                <a:sym typeface="Calibri"/>
              </a:defRPr>
            </a:lvl2pPr>
            <a:lvl3pPr marL="1371600" marR="0" lvl="2" indent="-317500" algn="l" rtl="0">
              <a:lnSpc>
                <a:spcPct val="110000"/>
              </a:lnSpc>
              <a:spcBef>
                <a:spcPts val="472"/>
              </a:spcBef>
              <a:spcAft>
                <a:spcPts val="0"/>
              </a:spcAft>
              <a:buClr>
                <a:schemeClr val="accent1"/>
              </a:buClr>
              <a:buSzPts val="1400"/>
              <a:buFont typeface="Calibri"/>
              <a:buChar char="o"/>
              <a:defRPr sz="1400" b="0" i="0" u="none" strike="noStrike" cap="none">
                <a:solidFill>
                  <a:schemeClr val="dk1"/>
                </a:solidFill>
                <a:latin typeface="Calibri"/>
                <a:ea typeface="Calibri"/>
                <a:cs typeface="Calibri"/>
                <a:sym typeface="Calibri"/>
              </a:defRPr>
            </a:lvl3pPr>
            <a:lvl4pPr marL="1828800" marR="0" lvl="3" indent="-317500" algn="l" rtl="0">
              <a:lnSpc>
                <a:spcPct val="110000"/>
              </a:lnSpc>
              <a:spcBef>
                <a:spcPts val="472"/>
              </a:spcBef>
              <a:spcAft>
                <a:spcPts val="0"/>
              </a:spcAft>
              <a:buClr>
                <a:schemeClr val="accent1"/>
              </a:buClr>
              <a:buSzPts val="1400"/>
              <a:buFont typeface="Calibri"/>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10000"/>
              </a:lnSpc>
              <a:spcBef>
                <a:spcPts val="472"/>
              </a:spcBef>
              <a:spcAft>
                <a:spcPts val="0"/>
              </a:spcAft>
              <a:buClr>
                <a:schemeClr val="accent1"/>
              </a:buClr>
              <a:buSzPts val="1400"/>
              <a:buFont typeface="Calibri"/>
              <a:buChar char="•"/>
              <a:defRPr sz="14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Calibri"/>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Calibri"/>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Calibri"/>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Calibri"/>
              <a:buChar char="•"/>
              <a:defRPr sz="1701"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6.png"/><Relationship Id="rId10"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37.png"/><Relationship Id="rId1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hyperlink" Target="https://sec.kmbs.us/version2/nfr/home.php" TargetMode="External"/><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49.png"/><Relationship Id="rId5" Type="http://schemas.openxmlformats.org/officeDocument/2006/relationships/hyperlink" Target="https://help.dispatcherstratus.com/en/" TargetMode="External"/><Relationship Id="rId10" Type="http://schemas.openxmlformats.org/officeDocument/2006/relationships/image" Target="../media/image48.png"/><Relationship Id="rId4" Type="http://schemas.openxmlformats.org/officeDocument/2006/relationships/hyperlink" Target="https://dispatcherstratus.com/welcome" TargetMode="External"/><Relationship Id="rId9" Type="http://schemas.openxmlformats.org/officeDocument/2006/relationships/image" Target="../media/image47.png"/><Relationship Id="rId1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8"/>
          <p:cNvSpPr txBox="1"/>
          <p:nvPr/>
        </p:nvSpPr>
        <p:spPr>
          <a:xfrm>
            <a:off x="959050" y="2716325"/>
            <a:ext cx="3611400" cy="1396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600" b="1">
                <a:solidFill>
                  <a:srgbClr val="38256E"/>
                </a:solidFill>
                <a:latin typeface="Calibri"/>
                <a:ea typeface="Calibri"/>
                <a:cs typeface="Calibri"/>
                <a:sym typeface="Calibri"/>
              </a:rPr>
              <a:t>Dispatcher ScanTrip Cloud and </a:t>
            </a:r>
            <a:endParaRPr sz="3600" b="1">
              <a:solidFill>
                <a:srgbClr val="38256E"/>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200"/>
              <a:buFont typeface="Arial"/>
              <a:buNone/>
            </a:pPr>
            <a:r>
              <a:rPr lang="en-US" sz="3600" b="1">
                <a:solidFill>
                  <a:srgbClr val="38256E"/>
                </a:solidFill>
                <a:latin typeface="Calibri"/>
                <a:ea typeface="Calibri"/>
                <a:cs typeface="Calibri"/>
                <a:sym typeface="Calibri"/>
              </a:rPr>
              <a:t>Dispatcher Stratus</a:t>
            </a:r>
            <a:endParaRPr sz="3600" b="1">
              <a:solidFill>
                <a:srgbClr val="38256E"/>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200"/>
              <a:buFont typeface="Arial"/>
              <a:buNone/>
            </a:pPr>
            <a:r>
              <a:rPr lang="en-US" sz="3600" b="1">
                <a:solidFill>
                  <a:srgbClr val="38256E"/>
                </a:solidFill>
                <a:latin typeface="Calibri"/>
                <a:ea typeface="Calibri"/>
                <a:cs typeface="Calibri"/>
                <a:sym typeface="Calibri"/>
              </a:rPr>
              <a:t>Ordering</a:t>
            </a:r>
            <a:r>
              <a:rPr lang="en-US" sz="3600" b="1" i="0" u="none" strike="noStrike" cap="none">
                <a:solidFill>
                  <a:srgbClr val="38256E"/>
                </a:solidFill>
                <a:latin typeface="Calibri"/>
                <a:ea typeface="Calibri"/>
                <a:cs typeface="Calibri"/>
                <a:sym typeface="Calibri"/>
              </a:rPr>
              <a:t> Guide</a:t>
            </a:r>
            <a:endParaRPr sz="2400" b="1" i="1">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200"/>
              <a:buFont typeface="Arial"/>
              <a:buNone/>
            </a:pPr>
            <a:endParaRPr sz="3600" b="1">
              <a:solidFill>
                <a:srgbClr val="38256E"/>
              </a:solidFill>
              <a:latin typeface="Calibri"/>
              <a:ea typeface="Calibri"/>
              <a:cs typeface="Calibri"/>
              <a:sym typeface="Calibri"/>
            </a:endParaRPr>
          </a:p>
        </p:txBody>
      </p:sp>
      <p:sp>
        <p:nvSpPr>
          <p:cNvPr id="64" name="Google Shape;64;p8"/>
          <p:cNvSpPr/>
          <p:nvPr/>
        </p:nvSpPr>
        <p:spPr>
          <a:xfrm>
            <a:off x="93110" y="-12"/>
            <a:ext cx="1089300" cy="1090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grpSp>
        <p:nvGrpSpPr>
          <p:cNvPr id="65" name="Google Shape;65;p8"/>
          <p:cNvGrpSpPr/>
          <p:nvPr/>
        </p:nvGrpSpPr>
        <p:grpSpPr>
          <a:xfrm>
            <a:off x="4721313" y="787125"/>
            <a:ext cx="5425162" cy="4977425"/>
            <a:chOff x="4721313" y="787125"/>
            <a:chExt cx="5425162" cy="4977425"/>
          </a:xfrm>
        </p:grpSpPr>
        <p:pic>
          <p:nvPicPr>
            <p:cNvPr id="66" name="Google Shape;66;p8"/>
            <p:cNvPicPr preferRelativeResize="0"/>
            <p:nvPr/>
          </p:nvPicPr>
          <p:blipFill rotWithShape="1">
            <a:blip r:embed="rId4">
              <a:alphaModFix/>
            </a:blip>
            <a:srcRect/>
            <a:stretch/>
          </p:blipFill>
          <p:spPr>
            <a:xfrm>
              <a:off x="6235625" y="787125"/>
              <a:ext cx="3910850" cy="4977425"/>
            </a:xfrm>
            <a:prstGeom prst="rect">
              <a:avLst/>
            </a:prstGeom>
            <a:noFill/>
            <a:ln>
              <a:noFill/>
            </a:ln>
          </p:spPr>
        </p:pic>
        <p:pic>
          <p:nvPicPr>
            <p:cNvPr id="67" name="Google Shape;67;p8"/>
            <p:cNvPicPr preferRelativeResize="0"/>
            <p:nvPr/>
          </p:nvPicPr>
          <p:blipFill>
            <a:blip r:embed="rId5">
              <a:alphaModFix/>
            </a:blip>
            <a:stretch>
              <a:fillRect/>
            </a:stretch>
          </p:blipFill>
          <p:spPr>
            <a:xfrm>
              <a:off x="4721313" y="2631388"/>
              <a:ext cx="5072116" cy="122056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8"/>
          <p:cNvPicPr preferRelativeResize="0"/>
          <p:nvPr/>
        </p:nvPicPr>
        <p:blipFill rotWithShape="1">
          <a:blip r:embed="rId3">
            <a:alphaModFix/>
          </a:blip>
          <a:srcRect l="70545" t="-3669" r="3298"/>
          <a:stretch/>
        </p:blipFill>
        <p:spPr>
          <a:xfrm>
            <a:off x="8293450" y="3081925"/>
            <a:ext cx="3178849" cy="3100500"/>
          </a:xfrm>
          <a:prstGeom prst="rect">
            <a:avLst/>
          </a:prstGeom>
          <a:noFill/>
          <a:ln>
            <a:noFill/>
          </a:ln>
        </p:spPr>
      </p:pic>
      <p:sp>
        <p:nvSpPr>
          <p:cNvPr id="185" name="Google Shape;185;p18"/>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a:t>
            </a:fld>
            <a:endParaRPr/>
          </a:p>
        </p:txBody>
      </p:sp>
      <p:sp>
        <p:nvSpPr>
          <p:cNvPr id="186" name="Google Shape;186;p18"/>
          <p:cNvSpPr txBox="1"/>
          <p:nvPr/>
        </p:nvSpPr>
        <p:spPr>
          <a:xfrm>
            <a:off x="2288950" y="0"/>
            <a:ext cx="63654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USER LICENSES</a:t>
            </a:r>
            <a:r>
              <a:rPr lang="en-US" sz="2500" b="1" i="1">
                <a:solidFill>
                  <a:srgbClr val="9E9E9E"/>
                </a:solidFill>
                <a:latin typeface="Calibri"/>
                <a:ea typeface="Calibri"/>
                <a:cs typeface="Calibri"/>
                <a:sym typeface="Calibri"/>
              </a:rPr>
              <a:t> - BUSINESS</a:t>
            </a:r>
            <a:endParaRPr sz="2500" i="1">
              <a:solidFill>
                <a:srgbClr val="9E9E9E"/>
              </a:solidFill>
              <a:latin typeface="Calibri"/>
              <a:ea typeface="Calibri"/>
              <a:cs typeface="Calibri"/>
              <a:sym typeface="Calibri"/>
            </a:endParaRPr>
          </a:p>
        </p:txBody>
      </p:sp>
      <p:pic>
        <p:nvPicPr>
          <p:cNvPr id="187" name="Google Shape;187;p18"/>
          <p:cNvPicPr preferRelativeResize="0"/>
          <p:nvPr/>
        </p:nvPicPr>
        <p:blipFill>
          <a:blip r:embed="rId4">
            <a:alphaModFix/>
          </a:blip>
          <a:stretch>
            <a:fillRect/>
          </a:stretch>
        </p:blipFill>
        <p:spPr>
          <a:xfrm>
            <a:off x="146275" y="241325"/>
            <a:ext cx="1836076" cy="441950"/>
          </a:xfrm>
          <a:prstGeom prst="rect">
            <a:avLst/>
          </a:prstGeom>
          <a:noFill/>
          <a:ln>
            <a:noFill/>
          </a:ln>
        </p:spPr>
      </p:pic>
      <p:graphicFrame>
        <p:nvGraphicFramePr>
          <p:cNvPr id="188" name="Google Shape;188;p18"/>
          <p:cNvGraphicFramePr/>
          <p:nvPr>
            <p:extLst>
              <p:ext uri="{D42A27DB-BD31-4B8C-83A1-F6EECF244321}">
                <p14:modId xmlns:p14="http://schemas.microsoft.com/office/powerpoint/2010/main" val="1718641879"/>
              </p:ext>
            </p:extLst>
          </p:nvPr>
        </p:nvGraphicFramePr>
        <p:xfrm>
          <a:off x="535850" y="1169215"/>
          <a:ext cx="3289000" cy="4040300"/>
        </p:xfrm>
        <a:graphic>
          <a:graphicData uri="http://schemas.openxmlformats.org/drawingml/2006/table">
            <a:tbl>
              <a:tblPr>
                <a:noFill/>
                <a:tableStyleId>{A300FE13-4529-4BDE-A557-FEC86FE4ADAF}</a:tableStyleId>
              </a:tblPr>
              <a:tblGrid>
                <a:gridCol w="745250">
                  <a:extLst>
                    <a:ext uri="{9D8B030D-6E8A-4147-A177-3AD203B41FA5}">
                      <a16:colId xmlns:a16="http://schemas.microsoft.com/office/drawing/2014/main" val="20000"/>
                    </a:ext>
                  </a:extLst>
                </a:gridCol>
                <a:gridCol w="1791650">
                  <a:extLst>
                    <a:ext uri="{9D8B030D-6E8A-4147-A177-3AD203B41FA5}">
                      <a16:colId xmlns:a16="http://schemas.microsoft.com/office/drawing/2014/main" val="20001"/>
                    </a:ext>
                  </a:extLst>
                </a:gridCol>
                <a:gridCol w="752100">
                  <a:extLst>
                    <a:ext uri="{9D8B030D-6E8A-4147-A177-3AD203B41FA5}">
                      <a16:colId xmlns:a16="http://schemas.microsoft.com/office/drawing/2014/main" val="20002"/>
                    </a:ext>
                  </a:extLst>
                </a:gridCol>
              </a:tblGrid>
              <a:tr h="36730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Item #</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User Licenses</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MSRP</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extLst>
                  <a:ext uri="{0D108BD9-81ED-4DB2-BD59-A6C34878D82A}">
                    <a16:rowId xmlns:a16="http://schemas.microsoft.com/office/drawing/2014/main" val="10000"/>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AEYAA2F</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1 year (1-99)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$239.50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AEYAA2G</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a:t>
                      </a:r>
                      <a:r>
                        <a:rPr lang="en-US" sz="1000" dirty="0">
                          <a:solidFill>
                            <a:srgbClr val="38256E"/>
                          </a:solidFill>
                          <a:latin typeface="Calibri"/>
                          <a:ea typeface="Calibri"/>
                          <a:cs typeface="Calibri"/>
                          <a:sym typeface="Calibri"/>
                        </a:rPr>
                        <a:t> 2 year (1-99)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$455.05</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AEYAA2H</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3 year (1-99)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$646.65</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AEYAA2J</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4 year (1-99)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$814.30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AEYAA2K</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5 year (1-99)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$958.00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AEYAA2M</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1 year (100-499)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$203.58</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AEYAA2N</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a:t>
                      </a:r>
                      <a:r>
                        <a:rPr lang="en-US" sz="1000" dirty="0">
                          <a:solidFill>
                            <a:srgbClr val="38256E"/>
                          </a:solidFill>
                          <a:latin typeface="Calibri"/>
                          <a:ea typeface="Calibri"/>
                          <a:cs typeface="Calibri"/>
                          <a:sym typeface="Calibri"/>
                        </a:rPr>
                        <a:t> 2 year (100-499)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386.80</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AEYAA2P</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3 year (100-499)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549.67</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AEYAA2R</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4 year (100-499)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692.17</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AEYAA2T</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5 year (100-499)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814.32</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aphicFrame>
        <p:nvGraphicFramePr>
          <p:cNvPr id="189" name="Google Shape;189;p18"/>
          <p:cNvGraphicFramePr/>
          <p:nvPr/>
        </p:nvGraphicFramePr>
        <p:xfrm>
          <a:off x="7774850" y="1169215"/>
          <a:ext cx="3336625" cy="1798200"/>
        </p:xfrm>
        <a:graphic>
          <a:graphicData uri="http://schemas.openxmlformats.org/drawingml/2006/table">
            <a:tbl>
              <a:tblPr>
                <a:noFill/>
                <a:tableStyleId>{A300FE13-4529-4BDE-A557-FEC86FE4ADAF}</a:tableStyleId>
              </a:tblPr>
              <a:tblGrid>
                <a:gridCol w="879475">
                  <a:extLst>
                    <a:ext uri="{9D8B030D-6E8A-4147-A177-3AD203B41FA5}">
                      <a16:colId xmlns:a16="http://schemas.microsoft.com/office/drawing/2014/main" val="20000"/>
                    </a:ext>
                  </a:extLst>
                </a:gridCol>
                <a:gridCol w="1686000">
                  <a:extLst>
                    <a:ext uri="{9D8B030D-6E8A-4147-A177-3AD203B41FA5}">
                      <a16:colId xmlns:a16="http://schemas.microsoft.com/office/drawing/2014/main" val="20001"/>
                    </a:ext>
                  </a:extLst>
                </a:gridCol>
                <a:gridCol w="771150">
                  <a:extLst>
                    <a:ext uri="{9D8B030D-6E8A-4147-A177-3AD203B41FA5}">
                      <a16:colId xmlns:a16="http://schemas.microsoft.com/office/drawing/2014/main" val="20002"/>
                    </a:ext>
                  </a:extLst>
                </a:gridCol>
              </a:tblGrid>
              <a:tr h="249525">
                <a:tc gridSpan="3">
                  <a:txBody>
                    <a:bodyPr/>
                    <a:lstStyle/>
                    <a:p>
                      <a:pPr marL="0" lvl="0" indent="0" algn="ctr" rtl="0">
                        <a:spcBef>
                          <a:spcPts val="0"/>
                        </a:spcBef>
                        <a:spcAft>
                          <a:spcPts val="0"/>
                        </a:spcAft>
                        <a:buNone/>
                      </a:pPr>
                      <a:r>
                        <a:rPr lang="en-US" sz="1000" b="1">
                          <a:solidFill>
                            <a:schemeClr val="lt1"/>
                          </a:solidFill>
                          <a:latin typeface="Calibri"/>
                          <a:ea typeface="Calibri"/>
                          <a:cs typeface="Calibri"/>
                          <a:sym typeface="Calibri"/>
                        </a:rPr>
                        <a:t>Installation Fees and Pro Services</a:t>
                      </a:r>
                      <a:endParaRPr sz="1000">
                        <a:solidFill>
                          <a:schemeClr val="lt1"/>
                        </a:solidFill>
                        <a:latin typeface="Calibri"/>
                        <a:ea typeface="Calibri"/>
                        <a:cs typeface="Calibri"/>
                        <a:sym typeface="Calibri"/>
                      </a:endParaRPr>
                    </a:p>
                  </a:txBody>
                  <a:tcPr marL="91425" marR="91425" marT="91425" marB="91425">
                    <a:solidFill>
                      <a:srgbClr val="38256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7640005345</a:t>
                      </a:r>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SEC Consultation </a:t>
                      </a:r>
                      <a:endParaRPr sz="1000">
                        <a:solidFill>
                          <a:srgbClr val="38256E"/>
                        </a:solidFill>
                        <a:latin typeface="Calibri"/>
                        <a:ea typeface="Calibri"/>
                        <a:cs typeface="Calibri"/>
                        <a:sym typeface="Calibri"/>
                      </a:endParaRPr>
                    </a:p>
                    <a:p>
                      <a:pPr marL="0" lvl="0" indent="0" algn="ctr" rtl="0">
                        <a:spcBef>
                          <a:spcPts val="0"/>
                        </a:spcBef>
                        <a:spcAft>
                          <a:spcPts val="0"/>
                        </a:spcAft>
                        <a:buNone/>
                      </a:pPr>
                      <a:r>
                        <a:rPr lang="en-US" sz="1000">
                          <a:solidFill>
                            <a:srgbClr val="38256E"/>
                          </a:solidFill>
                          <a:latin typeface="Calibri"/>
                          <a:ea typeface="Calibri"/>
                          <a:cs typeface="Calibri"/>
                          <a:sym typeface="Calibri"/>
                        </a:rPr>
                        <a:t>Services for DP</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$200.00</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1"/>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7640005346</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SEC DEVELOPMENT SERVICES FOR DP</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$350.00</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extLst>
                  <a:ext uri="{0D108BD9-81ED-4DB2-BD59-A6C34878D82A}">
                    <a16:rowId xmlns:a16="http://schemas.microsoft.com/office/drawing/2014/main" val="10002"/>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7640015792</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DP REMOTE INSTALLATION </a:t>
                      </a:r>
                      <a:endParaRPr sz="1000">
                        <a:solidFill>
                          <a:srgbClr val="38256E"/>
                        </a:solidFill>
                        <a:latin typeface="Calibri"/>
                        <a:ea typeface="Calibri"/>
                        <a:cs typeface="Calibri"/>
                        <a:sym typeface="Calibri"/>
                      </a:endParaRPr>
                    </a:p>
                    <a:p>
                      <a:pPr marL="0" lvl="0" indent="0" algn="ctr" rtl="0">
                        <a:spcBef>
                          <a:spcPts val="0"/>
                        </a:spcBef>
                        <a:spcAft>
                          <a:spcPts val="0"/>
                        </a:spcAft>
                        <a:buNone/>
                      </a:pPr>
                      <a:r>
                        <a:rPr lang="en-US" sz="1000">
                          <a:solidFill>
                            <a:srgbClr val="38256E"/>
                          </a:solidFill>
                          <a:latin typeface="Calibri"/>
                          <a:ea typeface="Calibri"/>
                          <a:cs typeface="Calibri"/>
                          <a:sym typeface="Calibri"/>
                        </a:rPr>
                        <a:t>SERVICES BY SEC</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Clr>
                          <a:schemeClr val="dk1"/>
                        </a:buClr>
                        <a:buSzPts val="1100"/>
                        <a:buFont typeface="Arial"/>
                        <a:buNone/>
                      </a:pPr>
                      <a:r>
                        <a:rPr lang="en-US" sz="1000">
                          <a:solidFill>
                            <a:srgbClr val="38256E"/>
                          </a:solidFill>
                          <a:latin typeface="Calibri"/>
                          <a:ea typeface="Calibri"/>
                          <a:cs typeface="Calibri"/>
                          <a:sym typeface="Calibri"/>
                        </a:rPr>
                        <a:t>$350.00</a:t>
                      </a:r>
                      <a:endParaRPr sz="1000">
                        <a:solidFill>
                          <a:srgbClr val="38256E"/>
                        </a:solidFill>
                        <a:latin typeface="Calibri"/>
                        <a:ea typeface="Calibri"/>
                        <a:cs typeface="Calibri"/>
                        <a:sym typeface="Calibri"/>
                      </a:endParaRPr>
                    </a:p>
                    <a:p>
                      <a:pPr marL="0" lvl="0" indent="0" algn="l" rtl="0">
                        <a:spcBef>
                          <a:spcPts val="0"/>
                        </a:spcBef>
                        <a:spcAft>
                          <a:spcPts val="0"/>
                        </a:spcAft>
                        <a:buNone/>
                      </a:pPr>
                      <a:endParaRPr sz="1000">
                        <a:solidFill>
                          <a:srgbClr val="38256E"/>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3"/>
                  </a:ext>
                </a:extLst>
              </a:tr>
            </a:tbl>
          </a:graphicData>
        </a:graphic>
      </p:graphicFrame>
      <p:graphicFrame>
        <p:nvGraphicFramePr>
          <p:cNvPr id="190" name="Google Shape;190;p18"/>
          <p:cNvGraphicFramePr/>
          <p:nvPr>
            <p:extLst>
              <p:ext uri="{D42A27DB-BD31-4B8C-83A1-F6EECF244321}">
                <p14:modId xmlns:p14="http://schemas.microsoft.com/office/powerpoint/2010/main" val="1933329996"/>
              </p:ext>
            </p:extLst>
          </p:nvPr>
        </p:nvGraphicFramePr>
        <p:xfrm>
          <a:off x="4115738" y="1169215"/>
          <a:ext cx="3446525" cy="4040300"/>
        </p:xfrm>
        <a:graphic>
          <a:graphicData uri="http://schemas.openxmlformats.org/drawingml/2006/table">
            <a:tbl>
              <a:tblPr>
                <a:noFill/>
                <a:tableStyleId>{A300FE13-4529-4BDE-A557-FEC86FE4ADAF}</a:tableStyleId>
              </a:tblPr>
              <a:tblGrid>
                <a:gridCol w="780950">
                  <a:extLst>
                    <a:ext uri="{9D8B030D-6E8A-4147-A177-3AD203B41FA5}">
                      <a16:colId xmlns:a16="http://schemas.microsoft.com/office/drawing/2014/main" val="20000"/>
                    </a:ext>
                  </a:extLst>
                </a:gridCol>
                <a:gridCol w="1877450">
                  <a:extLst>
                    <a:ext uri="{9D8B030D-6E8A-4147-A177-3AD203B41FA5}">
                      <a16:colId xmlns:a16="http://schemas.microsoft.com/office/drawing/2014/main" val="20001"/>
                    </a:ext>
                  </a:extLst>
                </a:gridCol>
                <a:gridCol w="788125">
                  <a:extLst>
                    <a:ext uri="{9D8B030D-6E8A-4147-A177-3AD203B41FA5}">
                      <a16:colId xmlns:a16="http://schemas.microsoft.com/office/drawing/2014/main" val="20002"/>
                    </a:ext>
                  </a:extLst>
                </a:gridCol>
              </a:tblGrid>
              <a:tr h="36730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Item #</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User Licenses</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MSRP</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extLst>
                  <a:ext uri="{0D108BD9-81ED-4DB2-BD59-A6C34878D82A}">
                    <a16:rowId xmlns:a16="http://schemas.microsoft.com/office/drawing/2014/main" val="10000"/>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AEYAA2U</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1 year (500-1999)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$173.04</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AEYAA2V</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2 year (500-1999)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328.78</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AEYAA2W</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3 year (500-1999)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467.21</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AEYAA2Y</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4 year (500-1999)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588.34</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AEYAA30</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5 year (500-1999)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692.16</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AEYAA31</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1 year (2000+)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$147.08</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AEYAA32</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2 year (2000+)</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279.45</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AEYAA33</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3 year (2000+)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397.12</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AEYAA34</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4 year (2000+)</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500.07</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AEYAA35</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5 year (2000+)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a:solidFill>
                            <a:srgbClr val="38256E"/>
                          </a:solidFill>
                          <a:effectLst/>
                          <a:latin typeface="Calibri"/>
                          <a:sym typeface="Calibri"/>
                        </a:rPr>
                        <a:t>$</a:t>
                      </a:r>
                      <a:r>
                        <a:rPr lang="en-US" sz="1000">
                          <a:solidFill>
                            <a:srgbClr val="38256E"/>
                          </a:solidFill>
                          <a:effectLst/>
                          <a:latin typeface="Calibri"/>
                        </a:rPr>
                        <a:t>588.32</a:t>
                      </a:r>
                      <a:endParaRPr sz="100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
        <p:nvSpPr>
          <p:cNvPr id="191" name="Google Shape;191;p18"/>
          <p:cNvSpPr/>
          <p:nvPr/>
        </p:nvSpPr>
        <p:spPr>
          <a:xfrm>
            <a:off x="7600050" y="3040675"/>
            <a:ext cx="1265100" cy="646500"/>
          </a:xfrm>
          <a:prstGeom prst="wedgeRectCallout">
            <a:avLst>
              <a:gd name="adj1" fmla="val -54545"/>
              <a:gd name="adj2" fmla="val -22239"/>
            </a:avLst>
          </a:prstGeom>
          <a:solidFill>
            <a:srgbClr val="8E7CC3"/>
          </a:solidFill>
          <a:ln w="9525" cap="flat" cmpd="sng">
            <a:solidFill>
              <a:srgbClr val="8E7CC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2" name="Google Shape;192;p18"/>
          <p:cNvSpPr txBox="1"/>
          <p:nvPr/>
        </p:nvSpPr>
        <p:spPr>
          <a:xfrm>
            <a:off x="7600050" y="3040675"/>
            <a:ext cx="1265100" cy="6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500" b="1">
                <a:solidFill>
                  <a:srgbClr val="FFFFFF"/>
                </a:solidFill>
                <a:latin typeface="Calibri"/>
                <a:ea typeface="Calibri"/>
                <a:cs typeface="Calibri"/>
                <a:sym typeface="Calibri"/>
              </a:rPr>
              <a:t>UPGRADES </a:t>
            </a:r>
            <a:endParaRPr sz="1500" b="1">
              <a:solidFill>
                <a:srgbClr val="FFFFFF"/>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500" b="1">
                <a:solidFill>
                  <a:srgbClr val="FFFFFF"/>
                </a:solidFill>
                <a:latin typeface="Calibri"/>
                <a:ea typeface="Calibri"/>
                <a:cs typeface="Calibri"/>
                <a:sym typeface="Calibri"/>
              </a:rPr>
              <a:t>AVAILABLE!</a:t>
            </a:r>
            <a:endParaRPr sz="1500" b="1">
              <a:solidFill>
                <a:schemeClr val="lt1"/>
              </a:solidFill>
              <a:latin typeface="Calibri"/>
              <a:ea typeface="Calibri"/>
              <a:cs typeface="Calibri"/>
              <a:sym typeface="Calibri"/>
            </a:endParaRPr>
          </a:p>
        </p:txBody>
      </p:sp>
      <p:sp>
        <p:nvSpPr>
          <p:cNvPr id="193" name="Google Shape;193;p18"/>
          <p:cNvSpPr/>
          <p:nvPr/>
        </p:nvSpPr>
        <p:spPr>
          <a:xfrm>
            <a:off x="3291450" y="5243675"/>
            <a:ext cx="5441100" cy="771600"/>
          </a:xfrm>
          <a:prstGeom prst="wedgeRectCallout">
            <a:avLst>
              <a:gd name="adj1" fmla="val -20164"/>
              <a:gd name="adj2" fmla="val -63097"/>
            </a:avLst>
          </a:prstGeom>
          <a:solidFill>
            <a:srgbClr val="04B7C2"/>
          </a:solidFill>
          <a:ln w="9525" cap="flat" cmpd="sng">
            <a:solidFill>
              <a:srgbClr val="04B7C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8"/>
          <p:cNvSpPr txBox="1"/>
          <p:nvPr/>
        </p:nvSpPr>
        <p:spPr>
          <a:xfrm>
            <a:off x="3473955" y="5276450"/>
            <a:ext cx="5125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200" b="1">
                <a:solidFill>
                  <a:srgbClr val="FFFFFF"/>
                </a:solidFill>
                <a:latin typeface="Calibri"/>
                <a:ea typeface="Calibri"/>
                <a:cs typeface="Calibri"/>
                <a:sym typeface="Calibri"/>
              </a:rPr>
              <a:t>The number of User licenses purchased should equal the number of people expected to interact with documents, data, and jobs through the Dispatcher Stratus portal during workflow processing. </a:t>
            </a:r>
            <a:endParaRPr b="1" i="1"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0"/>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11</a:t>
            </a:fld>
            <a:endParaRPr/>
          </a:p>
        </p:txBody>
      </p:sp>
      <p:sp>
        <p:nvSpPr>
          <p:cNvPr id="213" name="Google Shape;213;p20"/>
          <p:cNvSpPr txBox="1"/>
          <p:nvPr/>
        </p:nvSpPr>
        <p:spPr>
          <a:xfrm>
            <a:off x="2288950" y="0"/>
            <a:ext cx="7092600" cy="924600"/>
          </a:xfrm>
          <a:prstGeom prst="rect">
            <a:avLst/>
          </a:prstGeom>
          <a:noFill/>
          <a:ln>
            <a:noFill/>
          </a:ln>
        </p:spPr>
        <p:txBody>
          <a:bodyPr spcFirstLastPara="1" wrap="square" lIns="0" tIns="9425" rIns="0" bIns="0" anchor="ctr" anchorCtr="0">
            <a:noAutofit/>
          </a:bodyPr>
          <a:lstStyle/>
          <a:p>
            <a:pPr>
              <a:lnSpc>
                <a:spcPct val="90000"/>
              </a:lnSpc>
              <a:buSzPts val="2200"/>
            </a:pPr>
            <a:r>
              <a:rPr lang="en-US" sz="2500" b="1" dirty="0">
                <a:solidFill>
                  <a:srgbClr val="38256E"/>
                </a:solidFill>
                <a:latin typeface="Calibri"/>
                <a:ea typeface="Calibri"/>
                <a:cs typeface="Calibri"/>
                <a:sym typeface="Calibri"/>
              </a:rPr>
              <a:t>USER LICENSES</a:t>
            </a:r>
            <a:r>
              <a:rPr lang="en-US" sz="2500" b="1" i="1" dirty="0">
                <a:solidFill>
                  <a:srgbClr val="9E9E9E"/>
                </a:solidFill>
                <a:latin typeface="Calibri"/>
                <a:ea typeface="Calibri"/>
                <a:cs typeface="Calibri"/>
                <a:sym typeface="Calibri"/>
              </a:rPr>
              <a:t> - ENTERPRISE</a:t>
            </a:r>
            <a:endParaRPr sz="2500" b="1" i="1" dirty="0">
              <a:solidFill>
                <a:srgbClr val="9E9E9E"/>
              </a:solidFill>
              <a:latin typeface="Calibri"/>
              <a:ea typeface="Calibri"/>
              <a:cs typeface="Calibri"/>
              <a:sym typeface="Calibri"/>
            </a:endParaRPr>
          </a:p>
        </p:txBody>
      </p:sp>
      <p:pic>
        <p:nvPicPr>
          <p:cNvPr id="214" name="Google Shape;214;p20"/>
          <p:cNvPicPr preferRelativeResize="0"/>
          <p:nvPr/>
        </p:nvPicPr>
        <p:blipFill>
          <a:blip r:embed="rId3">
            <a:alphaModFix/>
          </a:blip>
          <a:stretch>
            <a:fillRect/>
          </a:stretch>
        </p:blipFill>
        <p:spPr>
          <a:xfrm>
            <a:off x="146275" y="241325"/>
            <a:ext cx="1836076" cy="441950"/>
          </a:xfrm>
          <a:prstGeom prst="rect">
            <a:avLst/>
          </a:prstGeom>
          <a:noFill/>
          <a:ln>
            <a:noFill/>
          </a:ln>
        </p:spPr>
      </p:pic>
      <p:graphicFrame>
        <p:nvGraphicFramePr>
          <p:cNvPr id="215" name="Google Shape;215;p20"/>
          <p:cNvGraphicFramePr/>
          <p:nvPr>
            <p:extLst>
              <p:ext uri="{D42A27DB-BD31-4B8C-83A1-F6EECF244321}">
                <p14:modId xmlns:p14="http://schemas.microsoft.com/office/powerpoint/2010/main" val="1773772446"/>
              </p:ext>
            </p:extLst>
          </p:nvPr>
        </p:nvGraphicFramePr>
        <p:xfrm>
          <a:off x="535850" y="1169215"/>
          <a:ext cx="3226550" cy="4040300"/>
        </p:xfrm>
        <a:graphic>
          <a:graphicData uri="http://schemas.openxmlformats.org/drawingml/2006/table">
            <a:tbl>
              <a:tblPr>
                <a:noFill/>
                <a:tableStyleId>{A300FE13-4529-4BDE-A557-FEC86FE4ADAF}</a:tableStyleId>
              </a:tblPr>
              <a:tblGrid>
                <a:gridCol w="745250">
                  <a:extLst>
                    <a:ext uri="{9D8B030D-6E8A-4147-A177-3AD203B41FA5}">
                      <a16:colId xmlns:a16="http://schemas.microsoft.com/office/drawing/2014/main" val="20000"/>
                    </a:ext>
                  </a:extLst>
                </a:gridCol>
                <a:gridCol w="1741700">
                  <a:extLst>
                    <a:ext uri="{9D8B030D-6E8A-4147-A177-3AD203B41FA5}">
                      <a16:colId xmlns:a16="http://schemas.microsoft.com/office/drawing/2014/main" val="20001"/>
                    </a:ext>
                  </a:extLst>
                </a:gridCol>
                <a:gridCol w="739600">
                  <a:extLst>
                    <a:ext uri="{9D8B030D-6E8A-4147-A177-3AD203B41FA5}">
                      <a16:colId xmlns:a16="http://schemas.microsoft.com/office/drawing/2014/main" val="20002"/>
                    </a:ext>
                  </a:extLst>
                </a:gridCol>
              </a:tblGrid>
              <a:tr h="36730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Item #</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User Licenses</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MSRP</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extLst>
                  <a:ext uri="{0D108BD9-81ED-4DB2-BD59-A6C34878D82A}">
                    <a16:rowId xmlns:a16="http://schemas.microsoft.com/office/drawing/2014/main" val="10000"/>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AEYAA0N</a:t>
                      </a:r>
                      <a:endParaRPr sz="1000" dirty="0">
                        <a:solidFill>
                          <a:srgbClr val="38256E"/>
                        </a:solidFill>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1 year (1-99)</a:t>
                      </a:r>
                      <a:endParaRPr sz="1000" dirty="0">
                        <a:solidFill>
                          <a:srgbClr val="38256E"/>
                        </a:solidFill>
                        <a:latin typeface="Calibri"/>
                        <a:ea typeface="Calibri"/>
                        <a:cs typeface="Calibri"/>
                        <a:sym typeface="Calibri"/>
                      </a:endParaRPr>
                    </a:p>
                  </a:txBody>
                  <a:tcPr marL="91425" marR="91425" marT="91425" marB="91425">
                    <a:solidFill>
                      <a:schemeClr val="lt1"/>
                    </a:solidFill>
                  </a:tcPr>
                </a:tc>
                <a:tc>
                  <a:txBody>
                    <a:bodyPr/>
                    <a:lstStyle/>
                    <a:p>
                      <a:pPr lvl="0" algn="ctr">
                        <a:buNone/>
                      </a:pPr>
                      <a:r>
                        <a:rPr lang="en-US" sz="1000" dirty="0">
                          <a:solidFill>
                            <a:srgbClr val="38256E"/>
                          </a:solidFill>
                          <a:effectLst/>
                          <a:latin typeface="Calibri"/>
                          <a:sym typeface="Calibri"/>
                        </a:rPr>
                        <a:t>$449.50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AEYAA0P</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2 year (1-99)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$854.05</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AEYAA0R</a:t>
                      </a:r>
                      <a:endParaRPr sz="1000" dirty="0">
                        <a:solidFill>
                          <a:srgbClr val="38256E"/>
                        </a:solidFill>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3 year (1-99)</a:t>
                      </a:r>
                      <a:endParaRPr sz="1000" dirty="0">
                        <a:solidFill>
                          <a:srgbClr val="38256E"/>
                        </a:solidFill>
                        <a:latin typeface="Calibri"/>
                        <a:ea typeface="Calibri"/>
                        <a:cs typeface="Calibri"/>
                        <a:sym typeface="Calibri"/>
                      </a:endParaRPr>
                    </a:p>
                  </a:txBody>
                  <a:tcPr marL="91425" marR="91425" marT="91425" marB="91425">
                    <a:solidFill>
                      <a:schemeClr val="lt1"/>
                    </a:solidFill>
                  </a:tcPr>
                </a:tc>
                <a:tc>
                  <a:txBody>
                    <a:bodyPr/>
                    <a:lstStyle/>
                    <a:p>
                      <a:pPr lvl="0" algn="ctr">
                        <a:buNone/>
                      </a:pPr>
                      <a:r>
                        <a:rPr lang="en-US" sz="1000" dirty="0">
                          <a:solidFill>
                            <a:srgbClr val="38256E"/>
                          </a:solidFill>
                          <a:effectLst/>
                          <a:latin typeface="Calibri"/>
                          <a:sym typeface="Calibri"/>
                        </a:rPr>
                        <a:t>$1,213.65</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AEYAA0T</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4 year (1-99)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$1,528.30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AEYAA0U</a:t>
                      </a:r>
                      <a:endParaRPr sz="1000" dirty="0">
                        <a:solidFill>
                          <a:srgbClr val="38256E"/>
                        </a:solidFill>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5 year (1-99)</a:t>
                      </a:r>
                      <a:endParaRPr sz="1000" dirty="0">
                        <a:solidFill>
                          <a:srgbClr val="38256E"/>
                        </a:solidFill>
                        <a:latin typeface="Calibri"/>
                        <a:ea typeface="Calibri"/>
                        <a:cs typeface="Calibri"/>
                        <a:sym typeface="Calibri"/>
                      </a:endParaRPr>
                    </a:p>
                  </a:txBody>
                  <a:tcPr marL="91425" marR="91425" marT="91425" marB="91425">
                    <a:solidFill>
                      <a:schemeClr val="lt1"/>
                    </a:solidFill>
                  </a:tcPr>
                </a:tc>
                <a:tc>
                  <a:txBody>
                    <a:bodyPr/>
                    <a:lstStyle/>
                    <a:p>
                      <a:pPr lvl="0" algn="ctr">
                        <a:buNone/>
                      </a:pPr>
                      <a:r>
                        <a:rPr lang="en-US" sz="1000" dirty="0">
                          <a:solidFill>
                            <a:srgbClr val="38256E"/>
                          </a:solidFill>
                          <a:effectLst/>
                          <a:latin typeface="Calibri"/>
                          <a:sym typeface="Calibri"/>
                        </a:rPr>
                        <a:t>$1,798.00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AEYAA48</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1 year (100-499)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a:solidFill>
                            <a:srgbClr val="38256E"/>
                          </a:solidFill>
                          <a:effectLst/>
                          <a:latin typeface="Calibri"/>
                          <a:sym typeface="Calibri"/>
                        </a:rPr>
                        <a:t>$382.08</a:t>
                      </a:r>
                      <a:endParaRPr sz="100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AEYAA49</a:t>
                      </a:r>
                      <a:endParaRPr dirty="0"/>
                    </a:p>
                  </a:txBody>
                  <a:tcPr marL="91425" marR="91425" marT="91425" marB="91425">
                    <a:solidFill>
                      <a:schemeClr val="lt1"/>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2 year (100-499)</a:t>
                      </a:r>
                      <a:endParaRPr sz="1000" dirty="0">
                        <a:solidFill>
                          <a:srgbClr val="38256E"/>
                        </a:solidFill>
                        <a:latin typeface="Calibri"/>
                        <a:ea typeface="Calibri"/>
                        <a:cs typeface="Calibri"/>
                        <a:sym typeface="Calibri"/>
                      </a:endParaRPr>
                    </a:p>
                  </a:txBody>
                  <a:tcPr marL="91425" marR="91425" marT="91425" marB="91425">
                    <a:solidFill>
                      <a:schemeClr val="lt1"/>
                    </a:solidFill>
                  </a:tcPr>
                </a:tc>
                <a:tc>
                  <a:txBody>
                    <a:bodyPr/>
                    <a:lstStyle/>
                    <a:p>
                      <a:pPr lvl="0" algn="ctr">
                        <a:buNone/>
                      </a:pPr>
                      <a:r>
                        <a:rPr lang="en-US" sz="1000">
                          <a:solidFill>
                            <a:srgbClr val="38256E"/>
                          </a:solidFill>
                          <a:effectLst/>
                          <a:latin typeface="Calibri"/>
                          <a:sym typeface="Calibri"/>
                        </a:rPr>
                        <a:t>$</a:t>
                      </a:r>
                      <a:r>
                        <a:rPr lang="en-US" sz="1000">
                          <a:solidFill>
                            <a:srgbClr val="38256E"/>
                          </a:solidFill>
                          <a:effectLst/>
                          <a:latin typeface="Calibri"/>
                        </a:rPr>
                        <a:t>725.95</a:t>
                      </a:r>
                      <a:endParaRPr sz="100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AEYAA4A</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3 year (100-499)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1,031.62</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AEYAA4C</a:t>
                      </a:r>
                      <a:endParaRPr dirty="0"/>
                    </a:p>
                  </a:txBody>
                  <a:tcPr marL="91425" marR="91425" marT="91425" marB="91425">
                    <a:solidFill>
                      <a:schemeClr val="lt1"/>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4 year (100-499)</a:t>
                      </a:r>
                      <a:endParaRPr sz="1000" dirty="0">
                        <a:solidFill>
                          <a:srgbClr val="38256E"/>
                        </a:solidFill>
                        <a:latin typeface="Calibri"/>
                        <a:ea typeface="Calibri"/>
                        <a:cs typeface="Calibri"/>
                        <a:sym typeface="Calibri"/>
                      </a:endParaRPr>
                    </a:p>
                  </a:txBody>
                  <a:tcPr marL="91425" marR="91425" marT="91425" marB="91425">
                    <a:solidFill>
                      <a:schemeClr val="lt1"/>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1,299.07</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AEYAA4D</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5 year (100-499)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1,528.32</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aphicFrame>
        <p:nvGraphicFramePr>
          <p:cNvPr id="216" name="Google Shape;216;p20"/>
          <p:cNvGraphicFramePr/>
          <p:nvPr/>
        </p:nvGraphicFramePr>
        <p:xfrm>
          <a:off x="7774850" y="1169215"/>
          <a:ext cx="3336625" cy="1798200"/>
        </p:xfrm>
        <a:graphic>
          <a:graphicData uri="http://schemas.openxmlformats.org/drawingml/2006/table">
            <a:tbl>
              <a:tblPr>
                <a:noFill/>
                <a:tableStyleId>{A300FE13-4529-4BDE-A557-FEC86FE4ADAF}</a:tableStyleId>
              </a:tblPr>
              <a:tblGrid>
                <a:gridCol w="879475">
                  <a:extLst>
                    <a:ext uri="{9D8B030D-6E8A-4147-A177-3AD203B41FA5}">
                      <a16:colId xmlns:a16="http://schemas.microsoft.com/office/drawing/2014/main" val="20000"/>
                    </a:ext>
                  </a:extLst>
                </a:gridCol>
                <a:gridCol w="1823400">
                  <a:extLst>
                    <a:ext uri="{9D8B030D-6E8A-4147-A177-3AD203B41FA5}">
                      <a16:colId xmlns:a16="http://schemas.microsoft.com/office/drawing/2014/main" val="20001"/>
                    </a:ext>
                  </a:extLst>
                </a:gridCol>
                <a:gridCol w="633750">
                  <a:extLst>
                    <a:ext uri="{9D8B030D-6E8A-4147-A177-3AD203B41FA5}">
                      <a16:colId xmlns:a16="http://schemas.microsoft.com/office/drawing/2014/main" val="20002"/>
                    </a:ext>
                  </a:extLst>
                </a:gridCol>
              </a:tblGrid>
              <a:tr h="249525">
                <a:tc gridSpan="3">
                  <a:txBody>
                    <a:bodyPr/>
                    <a:lstStyle/>
                    <a:p>
                      <a:pPr marL="0" lvl="0" indent="0" algn="ctr" rtl="0">
                        <a:spcBef>
                          <a:spcPts val="0"/>
                        </a:spcBef>
                        <a:spcAft>
                          <a:spcPts val="0"/>
                        </a:spcAft>
                        <a:buNone/>
                      </a:pPr>
                      <a:r>
                        <a:rPr lang="en-US" sz="1000" b="1">
                          <a:solidFill>
                            <a:schemeClr val="lt1"/>
                          </a:solidFill>
                          <a:latin typeface="Calibri"/>
                          <a:ea typeface="Calibri"/>
                          <a:cs typeface="Calibri"/>
                          <a:sym typeface="Calibri"/>
                        </a:rPr>
                        <a:t>Installation Fees and Pro Services</a:t>
                      </a:r>
                      <a:endParaRPr sz="1000">
                        <a:solidFill>
                          <a:schemeClr val="lt1"/>
                        </a:solidFill>
                        <a:latin typeface="Calibri"/>
                        <a:ea typeface="Calibri"/>
                        <a:cs typeface="Calibri"/>
                        <a:sym typeface="Calibri"/>
                      </a:endParaRPr>
                    </a:p>
                  </a:txBody>
                  <a:tcPr marL="91425" marR="91425" marT="91425" marB="91425">
                    <a:solidFill>
                      <a:srgbClr val="38256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7640005345</a:t>
                      </a:r>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SEC Consultation </a:t>
                      </a:r>
                      <a:endParaRPr sz="1000">
                        <a:solidFill>
                          <a:srgbClr val="38256E"/>
                        </a:solidFill>
                        <a:latin typeface="Calibri"/>
                        <a:ea typeface="Calibri"/>
                        <a:cs typeface="Calibri"/>
                        <a:sym typeface="Calibri"/>
                      </a:endParaRPr>
                    </a:p>
                    <a:p>
                      <a:pPr marL="0" lvl="0" indent="0" algn="ctr" rtl="0">
                        <a:spcBef>
                          <a:spcPts val="0"/>
                        </a:spcBef>
                        <a:spcAft>
                          <a:spcPts val="0"/>
                        </a:spcAft>
                        <a:buNone/>
                      </a:pPr>
                      <a:r>
                        <a:rPr lang="en-US" sz="1000">
                          <a:solidFill>
                            <a:srgbClr val="38256E"/>
                          </a:solidFill>
                          <a:latin typeface="Calibri"/>
                          <a:ea typeface="Calibri"/>
                          <a:cs typeface="Calibri"/>
                          <a:sym typeface="Calibri"/>
                        </a:rPr>
                        <a:t>Services for DP</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$200.00</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1"/>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7640005346</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SEC DEVELOPMENT SERVICES FOR DP</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$350.00</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extLst>
                  <a:ext uri="{0D108BD9-81ED-4DB2-BD59-A6C34878D82A}">
                    <a16:rowId xmlns:a16="http://schemas.microsoft.com/office/drawing/2014/main" val="10002"/>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7640015792</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DP REMOTE INSTALLATION </a:t>
                      </a:r>
                      <a:endParaRPr sz="1000">
                        <a:solidFill>
                          <a:srgbClr val="38256E"/>
                        </a:solidFill>
                        <a:latin typeface="Calibri"/>
                        <a:ea typeface="Calibri"/>
                        <a:cs typeface="Calibri"/>
                        <a:sym typeface="Calibri"/>
                      </a:endParaRPr>
                    </a:p>
                    <a:p>
                      <a:pPr marL="0" lvl="0" indent="0" algn="ctr" rtl="0">
                        <a:spcBef>
                          <a:spcPts val="0"/>
                        </a:spcBef>
                        <a:spcAft>
                          <a:spcPts val="0"/>
                        </a:spcAft>
                        <a:buNone/>
                      </a:pPr>
                      <a:r>
                        <a:rPr lang="en-US" sz="1000">
                          <a:solidFill>
                            <a:srgbClr val="38256E"/>
                          </a:solidFill>
                          <a:latin typeface="Calibri"/>
                          <a:ea typeface="Calibri"/>
                          <a:cs typeface="Calibri"/>
                          <a:sym typeface="Calibri"/>
                        </a:rPr>
                        <a:t>SERVICES BY SEC</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Clr>
                          <a:schemeClr val="dk1"/>
                        </a:buClr>
                        <a:buSzPts val="1100"/>
                        <a:buFont typeface="Arial"/>
                        <a:buNone/>
                      </a:pPr>
                      <a:r>
                        <a:rPr lang="en-US" sz="1000">
                          <a:solidFill>
                            <a:srgbClr val="38256E"/>
                          </a:solidFill>
                          <a:latin typeface="Calibri"/>
                          <a:ea typeface="Calibri"/>
                          <a:cs typeface="Calibri"/>
                          <a:sym typeface="Calibri"/>
                        </a:rPr>
                        <a:t>$350.00</a:t>
                      </a:r>
                      <a:endParaRPr sz="1000">
                        <a:solidFill>
                          <a:srgbClr val="38256E"/>
                        </a:solidFill>
                        <a:latin typeface="Calibri"/>
                        <a:ea typeface="Calibri"/>
                        <a:cs typeface="Calibri"/>
                        <a:sym typeface="Calibri"/>
                      </a:endParaRPr>
                    </a:p>
                    <a:p>
                      <a:pPr marL="0" lvl="0" indent="0" algn="l" rtl="0">
                        <a:spcBef>
                          <a:spcPts val="0"/>
                        </a:spcBef>
                        <a:spcAft>
                          <a:spcPts val="0"/>
                        </a:spcAft>
                        <a:buNone/>
                      </a:pPr>
                      <a:endParaRPr sz="1000">
                        <a:solidFill>
                          <a:srgbClr val="38256E"/>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3"/>
                  </a:ext>
                </a:extLst>
              </a:tr>
            </a:tbl>
          </a:graphicData>
        </a:graphic>
      </p:graphicFrame>
      <p:sp>
        <p:nvSpPr>
          <p:cNvPr id="217" name="Google Shape;217;p20"/>
          <p:cNvSpPr/>
          <p:nvPr/>
        </p:nvSpPr>
        <p:spPr>
          <a:xfrm>
            <a:off x="1599025" y="5225550"/>
            <a:ext cx="5214900" cy="738900"/>
          </a:xfrm>
          <a:prstGeom prst="wedgeRectCallout">
            <a:avLst>
              <a:gd name="adj1" fmla="val -20793"/>
              <a:gd name="adj2" fmla="val -60525"/>
            </a:avLst>
          </a:prstGeom>
          <a:solidFill>
            <a:srgbClr val="04B7C2"/>
          </a:solidFill>
          <a:ln w="9525" cap="flat" cmpd="sng">
            <a:solidFill>
              <a:srgbClr val="04B7C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0"/>
          <p:cNvSpPr txBox="1"/>
          <p:nvPr/>
        </p:nvSpPr>
        <p:spPr>
          <a:xfrm>
            <a:off x="1661483" y="5258325"/>
            <a:ext cx="5070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b="1">
                <a:solidFill>
                  <a:srgbClr val="FFFFFF"/>
                </a:solidFill>
                <a:latin typeface="Calibri"/>
                <a:ea typeface="Calibri"/>
                <a:cs typeface="Calibri"/>
                <a:sym typeface="Calibri"/>
              </a:rPr>
              <a:t>The number of User licenses purchased should equal the number of people expected to interact with documents, data, and jobs through the Dispatcher Stratus portal during workflow processing. </a:t>
            </a:r>
            <a:endParaRPr b="1" i="1" u="none" strike="noStrike" cap="none">
              <a:solidFill>
                <a:srgbClr val="FFFFFF"/>
              </a:solidFill>
              <a:latin typeface="Calibri"/>
              <a:ea typeface="Calibri"/>
              <a:cs typeface="Calibri"/>
              <a:sym typeface="Calibri"/>
            </a:endParaRPr>
          </a:p>
        </p:txBody>
      </p:sp>
      <p:graphicFrame>
        <p:nvGraphicFramePr>
          <p:cNvPr id="219" name="Google Shape;219;p20"/>
          <p:cNvGraphicFramePr/>
          <p:nvPr>
            <p:extLst>
              <p:ext uri="{D42A27DB-BD31-4B8C-83A1-F6EECF244321}">
                <p14:modId xmlns:p14="http://schemas.microsoft.com/office/powerpoint/2010/main" val="3541074456"/>
              </p:ext>
            </p:extLst>
          </p:nvPr>
        </p:nvGraphicFramePr>
        <p:xfrm>
          <a:off x="4115738" y="1169215"/>
          <a:ext cx="3446525" cy="4027800"/>
        </p:xfrm>
        <a:graphic>
          <a:graphicData uri="http://schemas.openxmlformats.org/drawingml/2006/table">
            <a:tbl>
              <a:tblPr>
                <a:noFill/>
                <a:tableStyleId>{A300FE13-4529-4BDE-A557-FEC86FE4ADAF}</a:tableStyleId>
              </a:tblPr>
              <a:tblGrid>
                <a:gridCol w="780950">
                  <a:extLst>
                    <a:ext uri="{9D8B030D-6E8A-4147-A177-3AD203B41FA5}">
                      <a16:colId xmlns:a16="http://schemas.microsoft.com/office/drawing/2014/main" val="20000"/>
                    </a:ext>
                  </a:extLst>
                </a:gridCol>
                <a:gridCol w="1917225">
                  <a:extLst>
                    <a:ext uri="{9D8B030D-6E8A-4147-A177-3AD203B41FA5}">
                      <a16:colId xmlns:a16="http://schemas.microsoft.com/office/drawing/2014/main" val="20001"/>
                    </a:ext>
                  </a:extLst>
                </a:gridCol>
                <a:gridCol w="748350">
                  <a:extLst>
                    <a:ext uri="{9D8B030D-6E8A-4147-A177-3AD203B41FA5}">
                      <a16:colId xmlns:a16="http://schemas.microsoft.com/office/drawing/2014/main" val="20002"/>
                    </a:ext>
                  </a:extLst>
                </a:gridCol>
              </a:tblGrid>
              <a:tr h="36730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Item #</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User Licenses</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MSRP</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extLst>
                  <a:ext uri="{0D108BD9-81ED-4DB2-BD59-A6C34878D82A}">
                    <a16:rowId xmlns:a16="http://schemas.microsoft.com/office/drawing/2014/main" val="10000"/>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AEYAA4E</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1 year (500-1999)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$324.76</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AEYAA4F</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2 year (500-1999)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617.04</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AEYAA4G</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3 year (500-1999)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876.85</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AEYAA4H</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4 year (500-1999)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1,104.18</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AEYAA4J</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5 year (500-1999)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a:solidFill>
                            <a:srgbClr val="38256E"/>
                          </a:solidFill>
                          <a:effectLst/>
                          <a:latin typeface="Calibri"/>
                          <a:sym typeface="Calibri"/>
                        </a:rPr>
                        <a:t>$</a:t>
                      </a:r>
                      <a:r>
                        <a:rPr lang="en-US" sz="1000">
                          <a:solidFill>
                            <a:srgbClr val="38256E"/>
                          </a:solidFill>
                          <a:effectLst/>
                          <a:latin typeface="Calibri"/>
                        </a:rPr>
                        <a:t>1,299.04</a:t>
                      </a:r>
                      <a:endParaRPr sz="100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AEYAA4K</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 ENTERPRISE,</a:t>
                      </a:r>
                      <a:r>
                        <a:rPr lang="en-US" sz="1000" dirty="0">
                          <a:solidFill>
                            <a:srgbClr val="38256E"/>
                          </a:solidFill>
                          <a:latin typeface="Calibri"/>
                          <a:ea typeface="Calibri"/>
                          <a:cs typeface="Calibri"/>
                          <a:sym typeface="Calibri"/>
                        </a:rPr>
                        <a:t>1 year (2000+)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a:solidFill>
                            <a:srgbClr val="38256E"/>
                          </a:solidFill>
                          <a:effectLst/>
                          <a:latin typeface="Calibri"/>
                          <a:sym typeface="Calibri"/>
                        </a:rPr>
                        <a:t>$276.05</a:t>
                      </a:r>
                      <a:endParaRPr sz="100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AEYAA4M</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2 year (2000+)</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a:solidFill>
                            <a:srgbClr val="38256E"/>
                          </a:solidFill>
                          <a:effectLst/>
                          <a:latin typeface="Calibri"/>
                          <a:sym typeface="Calibri"/>
                        </a:rPr>
                        <a:t>$</a:t>
                      </a:r>
                      <a:r>
                        <a:rPr lang="en-US" sz="1000">
                          <a:solidFill>
                            <a:srgbClr val="38256E"/>
                          </a:solidFill>
                          <a:effectLst/>
                          <a:latin typeface="Calibri"/>
                        </a:rPr>
                        <a:t>524.50</a:t>
                      </a:r>
                      <a:endParaRPr sz="100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AEYAA4N</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3 year (2000+)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a:solidFill>
                            <a:srgbClr val="38256E"/>
                          </a:solidFill>
                          <a:effectLst/>
                          <a:latin typeface="Calibri"/>
                          <a:sym typeface="Calibri"/>
                        </a:rPr>
                        <a:t>$</a:t>
                      </a:r>
                      <a:r>
                        <a:rPr lang="en-US" sz="1000">
                          <a:solidFill>
                            <a:srgbClr val="38256E"/>
                          </a:solidFill>
                          <a:effectLst/>
                          <a:latin typeface="Calibri"/>
                        </a:rPr>
                        <a:t>745.34</a:t>
                      </a:r>
                      <a:endParaRPr sz="100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AEYAA4P</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4 year (2000+)</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a:solidFill>
                            <a:srgbClr val="38256E"/>
                          </a:solidFill>
                          <a:effectLst/>
                          <a:latin typeface="Calibri"/>
                          <a:sym typeface="Calibri"/>
                        </a:rPr>
                        <a:t>$</a:t>
                      </a:r>
                      <a:r>
                        <a:rPr lang="en-US" sz="1000">
                          <a:solidFill>
                            <a:srgbClr val="38256E"/>
                          </a:solidFill>
                          <a:effectLst/>
                          <a:latin typeface="Calibri"/>
                        </a:rPr>
                        <a:t>938.57</a:t>
                      </a:r>
                      <a:endParaRPr sz="100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48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AEYAA4R</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5 year (2000+)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a:solidFill>
                            <a:srgbClr val="38256E"/>
                          </a:solidFill>
                          <a:effectLst/>
                          <a:latin typeface="Calibri"/>
                          <a:sym typeface="Calibri"/>
                        </a:rPr>
                        <a:t>$</a:t>
                      </a:r>
                      <a:r>
                        <a:rPr lang="en-US" sz="1000">
                          <a:solidFill>
                            <a:srgbClr val="38256E"/>
                          </a:solidFill>
                          <a:effectLst/>
                          <a:latin typeface="Calibri"/>
                        </a:rPr>
                        <a:t>1,104.20</a:t>
                      </a:r>
                      <a:endParaRPr sz="100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pic>
        <p:nvPicPr>
          <p:cNvPr id="220" name="Google Shape;220;p20"/>
          <p:cNvPicPr preferRelativeResize="0"/>
          <p:nvPr/>
        </p:nvPicPr>
        <p:blipFill rotWithShape="1">
          <a:blip r:embed="rId4">
            <a:alphaModFix/>
          </a:blip>
          <a:srcRect l="70545" t="-3669" r="3298"/>
          <a:stretch/>
        </p:blipFill>
        <p:spPr>
          <a:xfrm>
            <a:off x="7853175" y="3005725"/>
            <a:ext cx="3161923" cy="30839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2F448E5D-15FF-4B36-C32F-D97B12F5ED34}"/>
            </a:ext>
          </a:extLst>
        </p:cNvPr>
        <p:cNvGrpSpPr/>
        <p:nvPr/>
      </p:nvGrpSpPr>
      <p:grpSpPr>
        <a:xfrm>
          <a:off x="0" y="0"/>
          <a:ext cx="0" cy="0"/>
          <a:chOff x="0" y="0"/>
          <a:chExt cx="0" cy="0"/>
        </a:xfrm>
      </p:grpSpPr>
      <p:sp>
        <p:nvSpPr>
          <p:cNvPr id="116" name="Google Shape;116;p12">
            <a:extLst>
              <a:ext uri="{FF2B5EF4-FFF2-40B4-BE49-F238E27FC236}">
                <a16:creationId xmlns:a16="http://schemas.microsoft.com/office/drawing/2014/main" id="{D1414775-CB3E-1E33-9E5A-3F9A31574EDF}"/>
              </a:ext>
            </a:extLst>
          </p:cNvPr>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12</a:t>
            </a:fld>
            <a:endParaRPr/>
          </a:p>
        </p:txBody>
      </p:sp>
      <p:grpSp>
        <p:nvGrpSpPr>
          <p:cNvPr id="117" name="Google Shape;117;p12">
            <a:extLst>
              <a:ext uri="{FF2B5EF4-FFF2-40B4-BE49-F238E27FC236}">
                <a16:creationId xmlns:a16="http://schemas.microsoft.com/office/drawing/2014/main" id="{2A21EF54-09FD-8BD8-F823-2A974D622CAD}"/>
              </a:ext>
            </a:extLst>
          </p:cNvPr>
          <p:cNvGrpSpPr/>
          <p:nvPr/>
        </p:nvGrpSpPr>
        <p:grpSpPr>
          <a:xfrm>
            <a:off x="587318" y="752991"/>
            <a:ext cx="9821717" cy="4977425"/>
            <a:chOff x="324758" y="787125"/>
            <a:chExt cx="9821717" cy="4977425"/>
          </a:xfrm>
        </p:grpSpPr>
        <p:pic>
          <p:nvPicPr>
            <p:cNvPr id="118" name="Google Shape;118;p12">
              <a:extLst>
                <a:ext uri="{FF2B5EF4-FFF2-40B4-BE49-F238E27FC236}">
                  <a16:creationId xmlns:a16="http://schemas.microsoft.com/office/drawing/2014/main" id="{B5E7FCAD-8EC7-A0FC-75C5-B4BF9FD3CA81}"/>
                </a:ext>
              </a:extLst>
            </p:cNvPr>
            <p:cNvPicPr preferRelativeResize="0"/>
            <p:nvPr/>
          </p:nvPicPr>
          <p:blipFill rotWithShape="1">
            <a:blip r:embed="rId3">
              <a:alphaModFix/>
            </a:blip>
            <a:srcRect/>
            <a:stretch/>
          </p:blipFill>
          <p:spPr>
            <a:xfrm>
              <a:off x="6235625" y="787125"/>
              <a:ext cx="3910850" cy="4977425"/>
            </a:xfrm>
            <a:prstGeom prst="rect">
              <a:avLst/>
            </a:prstGeom>
            <a:noFill/>
            <a:ln>
              <a:noFill/>
            </a:ln>
          </p:spPr>
        </p:pic>
        <p:pic>
          <p:nvPicPr>
            <p:cNvPr id="119" name="Google Shape;119;p12" descr="A black screen with purple lines&#10;&#10;AI-generated content may be incorrect.">
              <a:extLst>
                <a:ext uri="{FF2B5EF4-FFF2-40B4-BE49-F238E27FC236}">
                  <a16:creationId xmlns:a16="http://schemas.microsoft.com/office/drawing/2014/main" id="{6F8CD513-CF2E-2EBE-3CDA-534D9E69B4EA}"/>
                </a:ext>
              </a:extLst>
            </p:cNvPr>
            <p:cNvPicPr preferRelativeResize="0"/>
            <p:nvPr/>
          </p:nvPicPr>
          <p:blipFill>
            <a:blip r:embed="rId4"/>
            <a:stretch>
              <a:fillRect/>
            </a:stretch>
          </p:blipFill>
          <p:spPr>
            <a:xfrm>
              <a:off x="324758" y="2639539"/>
              <a:ext cx="6078232" cy="948102"/>
            </a:xfrm>
            <a:prstGeom prst="rect">
              <a:avLst/>
            </a:prstGeom>
            <a:noFill/>
            <a:ln>
              <a:noFill/>
            </a:ln>
          </p:spPr>
        </p:pic>
      </p:grpSp>
    </p:spTree>
    <p:extLst>
      <p:ext uri="{BB962C8B-B14F-4D97-AF65-F5344CB8AC3E}">
        <p14:creationId xmlns:p14="http://schemas.microsoft.com/office/powerpoint/2010/main" val="340965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4FE5296E-4E1D-10D0-C7C3-51E82AD81F91}"/>
            </a:ext>
          </a:extLst>
        </p:cNvPr>
        <p:cNvGrpSpPr/>
        <p:nvPr/>
      </p:nvGrpSpPr>
      <p:grpSpPr>
        <a:xfrm>
          <a:off x="0" y="0"/>
          <a:ext cx="0" cy="0"/>
          <a:chOff x="0" y="0"/>
          <a:chExt cx="0" cy="0"/>
        </a:xfrm>
      </p:grpSpPr>
      <p:pic>
        <p:nvPicPr>
          <p:cNvPr id="4" name="Picture 3" descr="A person pointing at a login screen&#10;&#10;AI-generated content may be incorrect.">
            <a:extLst>
              <a:ext uri="{FF2B5EF4-FFF2-40B4-BE49-F238E27FC236}">
                <a16:creationId xmlns:a16="http://schemas.microsoft.com/office/drawing/2014/main" id="{082C6C8A-4E97-CB59-A807-ED77B2A244F1}"/>
              </a:ext>
            </a:extLst>
          </p:cNvPr>
          <p:cNvPicPr>
            <a:picLocks noChangeAspect="1"/>
          </p:cNvPicPr>
          <p:nvPr/>
        </p:nvPicPr>
        <p:blipFill>
          <a:blip r:embed="rId3"/>
          <a:stretch>
            <a:fillRect/>
          </a:stretch>
        </p:blipFill>
        <p:spPr>
          <a:xfrm>
            <a:off x="4929344" y="1087049"/>
            <a:ext cx="6448660" cy="4300771"/>
          </a:xfrm>
          <a:prstGeom prst="rect">
            <a:avLst/>
          </a:prstGeom>
        </p:spPr>
      </p:pic>
      <p:sp>
        <p:nvSpPr>
          <p:cNvPr id="124" name="Google Shape;124;p13">
            <a:extLst>
              <a:ext uri="{FF2B5EF4-FFF2-40B4-BE49-F238E27FC236}">
                <a16:creationId xmlns:a16="http://schemas.microsoft.com/office/drawing/2014/main" id="{9EE6BCAD-80C8-3C34-AE9B-1A0C2492AFCC}"/>
              </a:ext>
            </a:extLst>
          </p:cNvPr>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13</a:t>
            </a:fld>
            <a:endParaRPr/>
          </a:p>
        </p:txBody>
      </p:sp>
      <p:sp>
        <p:nvSpPr>
          <p:cNvPr id="125" name="Google Shape;125;p13">
            <a:extLst>
              <a:ext uri="{FF2B5EF4-FFF2-40B4-BE49-F238E27FC236}">
                <a16:creationId xmlns:a16="http://schemas.microsoft.com/office/drawing/2014/main" id="{202081EB-3E15-9D87-07EC-D8F03DBA5203}"/>
              </a:ext>
            </a:extLst>
          </p:cNvPr>
          <p:cNvSpPr txBox="1"/>
          <p:nvPr/>
        </p:nvSpPr>
        <p:spPr>
          <a:xfrm>
            <a:off x="945475" y="1033675"/>
            <a:ext cx="3987900" cy="4196132"/>
          </a:xfrm>
          <a:prstGeom prst="rect">
            <a:avLst/>
          </a:prstGeom>
          <a:noFill/>
          <a:ln>
            <a:noFill/>
          </a:ln>
        </p:spPr>
        <p:txBody>
          <a:bodyPr spcFirstLastPara="1" wrap="square" lIns="0" tIns="9000" rIns="0" bIns="0" anchor="t" anchorCtr="0">
            <a:spAutoFit/>
          </a:bodyPr>
          <a:lstStyle/>
          <a:p>
            <a:pPr marR="5080">
              <a:lnSpc>
                <a:spcPct val="115000"/>
              </a:lnSpc>
              <a:spcBef>
                <a:spcPts val="200"/>
              </a:spcBef>
              <a:buSzPts val="1700"/>
            </a:pPr>
            <a:r>
              <a:rPr lang="en-US" sz="1600" b="1" dirty="0">
                <a:solidFill>
                  <a:srgbClr val="8E7CC3"/>
                </a:solidFill>
                <a:latin typeface="Calibri"/>
                <a:ea typeface="Calibri"/>
                <a:cs typeface="Calibri"/>
              </a:rPr>
              <a:t>Make Document Security a Priority</a:t>
            </a:r>
          </a:p>
          <a:p>
            <a:pPr marR="5080">
              <a:lnSpc>
                <a:spcPct val="115000"/>
              </a:lnSpc>
              <a:spcBef>
                <a:spcPts val="200"/>
              </a:spcBef>
              <a:buSzPts val="1700"/>
            </a:pPr>
            <a:r>
              <a:rPr lang="en-US" dirty="0">
                <a:solidFill>
                  <a:srgbClr val="38256E"/>
                </a:solidFill>
                <a:latin typeface="Calibri"/>
                <a:ea typeface="Calibri"/>
                <a:cs typeface="Calibri"/>
                <a:sym typeface="Calibri"/>
              </a:rPr>
              <a:t>Release2Me allows admins to configure queues that temporarily store documents for printing, which can be quickly released at the MFP. No more grabbing the wrong document, accidentally throwing away someone's print job, or documents being stolen from the printer.</a:t>
            </a:r>
            <a:endParaRPr lang="en-US" b="0" i="0" u="none" strike="noStrike" cap="none" dirty="0">
              <a:solidFill>
                <a:srgbClr val="38256E"/>
              </a:solidFill>
              <a:latin typeface="Calibri"/>
              <a:ea typeface="Calibri"/>
              <a:cs typeface="Calibri"/>
            </a:endParaRPr>
          </a:p>
          <a:p>
            <a:pPr marL="914400" marR="5080" lvl="0" indent="0" algn="l" rtl="0">
              <a:lnSpc>
                <a:spcPct val="115000"/>
              </a:lnSpc>
              <a:spcBef>
                <a:spcPts val="200"/>
              </a:spcBef>
              <a:spcAft>
                <a:spcPts val="0"/>
              </a:spcAft>
              <a:buClr>
                <a:srgbClr val="000000"/>
              </a:buClr>
              <a:buSzPts val="1300"/>
              <a:buFont typeface="Arial"/>
              <a:buNone/>
            </a:pPr>
            <a:endParaRPr sz="500" b="0" i="0" u="none" strike="noStrike" cap="none">
              <a:solidFill>
                <a:srgbClr val="38256E"/>
              </a:solidFill>
              <a:latin typeface="Calibri"/>
              <a:ea typeface="Calibri"/>
              <a:cs typeface="Calibri"/>
              <a:sym typeface="Calibri"/>
            </a:endParaRPr>
          </a:p>
          <a:p>
            <a:pPr marR="5080">
              <a:lnSpc>
                <a:spcPct val="115000"/>
              </a:lnSpc>
              <a:spcBef>
                <a:spcPts val="200"/>
              </a:spcBef>
              <a:buClr>
                <a:schemeClr val="dk1"/>
              </a:buClr>
              <a:buSzPts val="1700"/>
            </a:pPr>
            <a:r>
              <a:rPr lang="en-US" sz="1600" b="1" dirty="0">
                <a:solidFill>
                  <a:srgbClr val="8E7CC3"/>
                </a:solidFill>
                <a:latin typeface="Calibri"/>
                <a:ea typeface="Calibri"/>
                <a:cs typeface="Calibri"/>
                <a:sym typeface="Calibri"/>
              </a:rPr>
              <a:t>Environmentally Friendly</a:t>
            </a:r>
            <a:endParaRPr sz="1600" b="1" dirty="0">
              <a:solidFill>
                <a:srgbClr val="38256E"/>
              </a:solidFill>
              <a:latin typeface="Calibri"/>
              <a:ea typeface="Calibri"/>
              <a:cs typeface="Calibri"/>
            </a:endParaRPr>
          </a:p>
          <a:p>
            <a:pPr marR="5080">
              <a:lnSpc>
                <a:spcPct val="115000"/>
              </a:lnSpc>
              <a:spcBef>
                <a:spcPts val="200"/>
              </a:spcBef>
              <a:buClr>
                <a:schemeClr val="dk1"/>
              </a:buClr>
              <a:buSzPts val="1700"/>
            </a:pPr>
            <a:r>
              <a:rPr lang="en-US" dirty="0">
                <a:solidFill>
                  <a:srgbClr val="38256E"/>
                </a:solidFill>
                <a:latin typeface="Calibri"/>
                <a:ea typeface="Calibri"/>
                <a:cs typeface="Calibri"/>
                <a:sym typeface="Calibri"/>
              </a:rPr>
              <a:t>Extend the lifespan of your MFP fleet by only printing the documents you need. Save on paper and other printing costs as well.</a:t>
            </a:r>
          </a:p>
          <a:p>
            <a:pPr marR="5080">
              <a:lnSpc>
                <a:spcPct val="114999"/>
              </a:lnSpc>
              <a:spcBef>
                <a:spcPts val="200"/>
              </a:spcBef>
              <a:buSzPts val="1700"/>
            </a:pPr>
            <a:endParaRPr lang="en-US" sz="600" dirty="0">
              <a:solidFill>
                <a:srgbClr val="38256E"/>
              </a:solidFill>
              <a:latin typeface="Calibri"/>
              <a:ea typeface="Calibri"/>
              <a:cs typeface="Calibri"/>
            </a:endParaRPr>
          </a:p>
          <a:p>
            <a:pPr marR="5080">
              <a:lnSpc>
                <a:spcPct val="115000"/>
              </a:lnSpc>
              <a:spcBef>
                <a:spcPts val="200"/>
              </a:spcBef>
              <a:buClr>
                <a:schemeClr val="dk1"/>
              </a:buClr>
              <a:buSzPts val="1700"/>
            </a:pPr>
            <a:r>
              <a:rPr lang="en-US" sz="1600" b="1" dirty="0">
                <a:solidFill>
                  <a:srgbClr val="8E7CC3"/>
                </a:solidFill>
                <a:latin typeface="Calibri"/>
                <a:ea typeface="Calibri"/>
                <a:cs typeface="Calibri"/>
                <a:sym typeface="Calibri"/>
              </a:rPr>
              <a:t>Highly Customizable</a:t>
            </a:r>
            <a:endParaRPr lang="en-US" sz="1600" b="1" dirty="0">
              <a:solidFill>
                <a:srgbClr val="8E7CC3"/>
              </a:solidFill>
              <a:latin typeface="Calibri"/>
              <a:ea typeface="Calibri"/>
              <a:cs typeface="Calibri"/>
            </a:endParaRPr>
          </a:p>
          <a:p>
            <a:pPr marR="5080">
              <a:lnSpc>
                <a:spcPct val="114999"/>
              </a:lnSpc>
              <a:spcBef>
                <a:spcPts val="200"/>
              </a:spcBef>
            </a:pPr>
            <a:r>
              <a:rPr lang="en-US" dirty="0">
                <a:solidFill>
                  <a:srgbClr val="38256E"/>
                </a:solidFill>
                <a:latin typeface="Calibri"/>
                <a:ea typeface="Calibri"/>
                <a:cs typeface="Calibri"/>
              </a:rPr>
              <a:t>Print queues can be configured with specific print settings to ensure every job is printed correctly the first time.</a:t>
            </a:r>
            <a:endParaRPr lang="en-US" dirty="0"/>
          </a:p>
        </p:txBody>
      </p:sp>
      <p:sp>
        <p:nvSpPr>
          <p:cNvPr id="126" name="Google Shape;126;p13">
            <a:extLst>
              <a:ext uri="{FF2B5EF4-FFF2-40B4-BE49-F238E27FC236}">
                <a16:creationId xmlns:a16="http://schemas.microsoft.com/office/drawing/2014/main" id="{8F190090-63B6-2715-5640-05725FB5004D}"/>
              </a:ext>
            </a:extLst>
          </p:cNvPr>
          <p:cNvSpPr txBox="1"/>
          <p:nvPr/>
        </p:nvSpPr>
        <p:spPr>
          <a:xfrm>
            <a:off x="3300953" y="0"/>
            <a:ext cx="7121686" cy="924600"/>
          </a:xfrm>
          <a:prstGeom prst="rect">
            <a:avLst/>
          </a:prstGeom>
          <a:noFill/>
          <a:ln>
            <a:noFill/>
          </a:ln>
        </p:spPr>
        <p:txBody>
          <a:bodyPr spcFirstLastPara="1" wrap="square" lIns="0" tIns="9425" rIns="0" bIns="0" anchor="ctr" anchorCtr="0">
            <a:noAutofit/>
          </a:bodyPr>
          <a:lstStyle/>
          <a:p>
            <a:pPr>
              <a:lnSpc>
                <a:spcPct val="90000"/>
              </a:lnSpc>
              <a:buSzPts val="2200"/>
            </a:pPr>
            <a:r>
              <a:rPr lang="en-US" sz="2500" b="1" dirty="0">
                <a:solidFill>
                  <a:srgbClr val="38256E"/>
                </a:solidFill>
                <a:latin typeface="Calibri"/>
                <a:ea typeface="Calibri"/>
                <a:cs typeface="Calibri"/>
                <a:sym typeface="Calibri"/>
              </a:rPr>
              <a:t>SECURE PRINT RELEASE </a:t>
            </a:r>
            <a:r>
              <a:rPr lang="en-US" sz="2500" dirty="0">
                <a:solidFill>
                  <a:srgbClr val="38256E"/>
                </a:solidFill>
                <a:latin typeface="Calibri"/>
                <a:ea typeface="Calibri"/>
                <a:cs typeface="Calibri"/>
                <a:sym typeface="Calibri"/>
              </a:rPr>
              <a:t>IN THE CLOUD</a:t>
            </a:r>
            <a:endParaRPr lang="en-US" sz="2500" dirty="0">
              <a:solidFill>
                <a:srgbClr val="38256E"/>
              </a:solidFill>
              <a:latin typeface="Calibri"/>
              <a:ea typeface="Calibri"/>
              <a:cs typeface="Calibri"/>
            </a:endParaRPr>
          </a:p>
        </p:txBody>
      </p:sp>
      <p:sp>
        <p:nvSpPr>
          <p:cNvPr id="129" name="Google Shape;129;p13">
            <a:extLst>
              <a:ext uri="{FF2B5EF4-FFF2-40B4-BE49-F238E27FC236}">
                <a16:creationId xmlns:a16="http://schemas.microsoft.com/office/drawing/2014/main" id="{37D8165D-402F-0F3A-B587-5026EAFC491F}"/>
              </a:ext>
            </a:extLst>
          </p:cNvPr>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pic>
        <p:nvPicPr>
          <p:cNvPr id="3" name="Google Shape;103;p11" descr="A black screen with purple lines&#10;&#10;AI-generated content may be incorrect.">
            <a:extLst>
              <a:ext uri="{FF2B5EF4-FFF2-40B4-BE49-F238E27FC236}">
                <a16:creationId xmlns:a16="http://schemas.microsoft.com/office/drawing/2014/main" id="{B5477308-62DB-5104-984B-9A2AFF45B44A}"/>
              </a:ext>
            </a:extLst>
          </p:cNvPr>
          <p:cNvPicPr preferRelativeResize="0"/>
          <p:nvPr/>
        </p:nvPicPr>
        <p:blipFill>
          <a:blip r:embed="rId5"/>
          <a:stretch>
            <a:fillRect/>
          </a:stretch>
        </p:blipFill>
        <p:spPr>
          <a:xfrm>
            <a:off x="285725" y="241333"/>
            <a:ext cx="2823344" cy="441946"/>
          </a:xfrm>
          <a:prstGeom prst="rect">
            <a:avLst/>
          </a:prstGeom>
          <a:noFill/>
          <a:ln>
            <a:noFill/>
          </a:ln>
        </p:spPr>
      </p:pic>
      <p:pic>
        <p:nvPicPr>
          <p:cNvPr id="5" name="Picture 4" descr="A person standing next to a computer&#10;&#10;AI-generated content may be incorrect.">
            <a:extLst>
              <a:ext uri="{FF2B5EF4-FFF2-40B4-BE49-F238E27FC236}">
                <a16:creationId xmlns:a16="http://schemas.microsoft.com/office/drawing/2014/main" id="{93A2D97B-0258-19A7-7F52-3F8C7F0439EF}"/>
              </a:ext>
            </a:extLst>
          </p:cNvPr>
          <p:cNvPicPr>
            <a:picLocks noChangeAspect="1"/>
          </p:cNvPicPr>
          <p:nvPr/>
        </p:nvPicPr>
        <p:blipFill>
          <a:blip r:embed="rId6">
            <a:extLst>
              <a:ext uri="{BEBA8EAE-BF5A-486C-A8C5-ECC9F3942E4B}">
                <a14:imgProps xmlns:a14="http://schemas.microsoft.com/office/drawing/2010/main">
                  <a14:imgLayer r:embed="rId7">
                    <a14:imgEffect>
                      <a14:saturation sat="46000"/>
                    </a14:imgEffect>
                  </a14:imgLayer>
                </a14:imgProps>
              </a:ext>
            </a:extLst>
          </a:blip>
          <a:stretch>
            <a:fillRect/>
          </a:stretch>
        </p:blipFill>
        <p:spPr>
          <a:xfrm>
            <a:off x="5848795" y="3255876"/>
            <a:ext cx="1783039" cy="1873864"/>
          </a:xfrm>
          <a:prstGeom prst="rect">
            <a:avLst/>
          </a:prstGeom>
        </p:spPr>
      </p:pic>
    </p:spTree>
    <p:extLst>
      <p:ext uri="{BB962C8B-B14F-4D97-AF65-F5344CB8AC3E}">
        <p14:creationId xmlns:p14="http://schemas.microsoft.com/office/powerpoint/2010/main" val="409512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328CF91B-549D-03E1-7473-B24FE13CD4F1}"/>
            </a:ext>
          </a:extLst>
        </p:cNvPr>
        <p:cNvGrpSpPr/>
        <p:nvPr/>
      </p:nvGrpSpPr>
      <p:grpSpPr>
        <a:xfrm>
          <a:off x="0" y="0"/>
          <a:ext cx="0" cy="0"/>
          <a:chOff x="0" y="0"/>
          <a:chExt cx="0" cy="0"/>
        </a:xfrm>
      </p:grpSpPr>
      <p:pic>
        <p:nvPicPr>
          <p:cNvPr id="7" name="Google Shape;94;p10" descr="A grey square with a curved arrow&#10;&#10;AI-generated content may be incorrect.">
            <a:extLst>
              <a:ext uri="{FF2B5EF4-FFF2-40B4-BE49-F238E27FC236}">
                <a16:creationId xmlns:a16="http://schemas.microsoft.com/office/drawing/2014/main" id="{E5B2F56E-F156-D004-B17C-FCF70DCD0FA0}"/>
              </a:ext>
            </a:extLst>
          </p:cNvPr>
          <p:cNvPicPr preferRelativeResize="0"/>
          <p:nvPr/>
        </p:nvPicPr>
        <p:blipFill rotWithShape="1">
          <a:blip r:embed="rId3">
            <a:alphaModFix amt="35000"/>
          </a:blip>
          <a:srcRect l="-27129"/>
          <a:stretch/>
        </p:blipFill>
        <p:spPr>
          <a:xfrm rot="17460000" flipV="1">
            <a:off x="9009350" y="2701834"/>
            <a:ext cx="2855553" cy="1720464"/>
          </a:xfrm>
          <a:prstGeom prst="rect">
            <a:avLst/>
          </a:prstGeom>
          <a:noFill/>
          <a:ln>
            <a:noFill/>
          </a:ln>
        </p:spPr>
      </p:pic>
      <p:sp>
        <p:nvSpPr>
          <p:cNvPr id="439" name="Google Shape;439;p35">
            <a:extLst>
              <a:ext uri="{FF2B5EF4-FFF2-40B4-BE49-F238E27FC236}">
                <a16:creationId xmlns:a16="http://schemas.microsoft.com/office/drawing/2014/main" id="{A519D999-732C-69E0-83A8-0127C69B10BC}"/>
              </a:ext>
            </a:extLst>
          </p:cNvPr>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14</a:t>
            </a:fld>
            <a:endParaRPr/>
          </a:p>
        </p:txBody>
      </p:sp>
      <p:sp>
        <p:nvSpPr>
          <p:cNvPr id="440" name="Google Shape;440;p35">
            <a:extLst>
              <a:ext uri="{FF2B5EF4-FFF2-40B4-BE49-F238E27FC236}">
                <a16:creationId xmlns:a16="http://schemas.microsoft.com/office/drawing/2014/main" id="{71C714F4-BFA7-D85D-2CCA-EB2F9D8B64A3}"/>
              </a:ext>
            </a:extLst>
          </p:cNvPr>
          <p:cNvSpPr txBox="1"/>
          <p:nvPr/>
        </p:nvSpPr>
        <p:spPr>
          <a:xfrm>
            <a:off x="911225" y="1045974"/>
            <a:ext cx="4767404" cy="4254981"/>
          </a:xfrm>
          <a:prstGeom prst="rect">
            <a:avLst/>
          </a:prstGeom>
          <a:noFill/>
          <a:ln>
            <a:noFill/>
          </a:ln>
        </p:spPr>
        <p:txBody>
          <a:bodyPr spcFirstLastPara="1" wrap="square" lIns="91425" tIns="91425" rIns="91425" bIns="91425" anchor="t" anchorCtr="0">
            <a:spAutoFit/>
          </a:bodyPr>
          <a:lstStyle/>
          <a:p>
            <a:pPr>
              <a:lnSpc>
                <a:spcPct val="115000"/>
              </a:lnSpc>
            </a:pPr>
            <a:r>
              <a:rPr lang="en-US" sz="1600" b="1" dirty="0">
                <a:solidFill>
                  <a:srgbClr val="38256E"/>
                </a:solidFill>
                <a:latin typeface="Calibri"/>
                <a:ea typeface="Calibri"/>
                <a:cs typeface="Calibri"/>
                <a:sym typeface="Calibri"/>
              </a:rPr>
              <a:t>Personal Print Queue </a:t>
            </a:r>
            <a:endParaRPr dirty="0">
              <a:solidFill>
                <a:srgbClr val="9E9E9E"/>
              </a:solidFill>
              <a:latin typeface="Calibri"/>
              <a:ea typeface="Calibri"/>
              <a:cs typeface="Calibri"/>
              <a:sym typeface="Calibri"/>
            </a:endParaRPr>
          </a:p>
          <a:p>
            <a:pPr>
              <a:lnSpc>
                <a:spcPct val="115000"/>
              </a:lnSpc>
            </a:pPr>
            <a:r>
              <a:rPr lang="en-US" dirty="0">
                <a:solidFill>
                  <a:srgbClr val="9E9E9E"/>
                </a:solidFill>
                <a:latin typeface="Calibri"/>
                <a:ea typeface="Calibri"/>
                <a:cs typeface="Calibri"/>
                <a:sym typeface="Calibri"/>
              </a:rPr>
              <a:t>Users automatically get a secure, personal print queue. They can upload documents to it directly or configure a computer with a print queue just like a printer. Users can even delegate jobs to other users.</a:t>
            </a:r>
            <a:endParaRPr lang="en-US" dirty="0">
              <a:solidFill>
                <a:srgbClr val="9E9E9E"/>
              </a:solidFill>
              <a:latin typeface="Calibri"/>
              <a:ea typeface="Calibri"/>
              <a:cs typeface="Calibri"/>
            </a:endParaRPr>
          </a:p>
          <a:p>
            <a:pPr marL="0" lvl="0" indent="0" algn="l" rtl="0">
              <a:lnSpc>
                <a:spcPct val="115000"/>
              </a:lnSpc>
              <a:spcBef>
                <a:spcPts val="0"/>
              </a:spcBef>
              <a:spcAft>
                <a:spcPts val="0"/>
              </a:spcAft>
              <a:buNone/>
            </a:pPr>
            <a:endParaRPr>
              <a:solidFill>
                <a:srgbClr val="9E9E9E"/>
              </a:solidFill>
              <a:latin typeface="Calibri"/>
              <a:ea typeface="Calibri"/>
              <a:cs typeface="Calibri"/>
              <a:sym typeface="Calibri"/>
            </a:endParaRPr>
          </a:p>
          <a:p>
            <a:pPr>
              <a:lnSpc>
                <a:spcPct val="115000"/>
              </a:lnSpc>
            </a:pPr>
            <a:r>
              <a:rPr lang="en-US" sz="1600" b="1" dirty="0">
                <a:solidFill>
                  <a:srgbClr val="38256E"/>
                </a:solidFill>
                <a:latin typeface="Calibri"/>
                <a:ea typeface="Calibri"/>
                <a:cs typeface="Calibri"/>
                <a:sym typeface="Calibri"/>
              </a:rPr>
              <a:t>Shared Print Queues</a:t>
            </a:r>
            <a:endParaRPr dirty="0">
              <a:solidFill>
                <a:srgbClr val="9E9E9E"/>
              </a:solidFill>
              <a:latin typeface="Calibri"/>
              <a:ea typeface="Calibri"/>
              <a:cs typeface="Calibri"/>
              <a:sym typeface="Calibri"/>
            </a:endParaRPr>
          </a:p>
          <a:p>
            <a:pPr>
              <a:lnSpc>
                <a:spcPct val="115000"/>
              </a:lnSpc>
            </a:pPr>
            <a:r>
              <a:rPr lang="en-US" dirty="0">
                <a:solidFill>
                  <a:srgbClr val="9E9E9E"/>
                </a:solidFill>
                <a:latin typeface="Calibri"/>
                <a:ea typeface="Calibri"/>
                <a:cs typeface="Calibri"/>
                <a:sym typeface="Calibri"/>
              </a:rPr>
              <a:t>Admins can create shared queues, where any queue member can access shared documents. This is perfect for common documents like order forms, work requests, etc.</a:t>
            </a:r>
          </a:p>
          <a:p>
            <a:pPr>
              <a:lnSpc>
                <a:spcPct val="114999"/>
              </a:lnSpc>
            </a:pPr>
            <a:endParaRPr lang="en-US" dirty="0">
              <a:solidFill>
                <a:srgbClr val="9E9E9E"/>
              </a:solidFill>
              <a:latin typeface="Calibri"/>
              <a:ea typeface="Calibri"/>
              <a:cs typeface="Calibri"/>
            </a:endParaRPr>
          </a:p>
          <a:p>
            <a:pPr>
              <a:lnSpc>
                <a:spcPct val="114999"/>
              </a:lnSpc>
            </a:pPr>
            <a:r>
              <a:rPr lang="en-US" sz="1600" b="1" dirty="0">
                <a:solidFill>
                  <a:srgbClr val="38256E"/>
                </a:solidFill>
                <a:latin typeface="Calibri"/>
                <a:ea typeface="Calibri"/>
                <a:cs typeface="Calibri"/>
              </a:rPr>
              <a:t>Guest Print Queues</a:t>
            </a:r>
            <a:endParaRPr lang="en-US" sz="1600" dirty="0">
              <a:latin typeface="Calibri"/>
              <a:ea typeface="Calibri"/>
              <a:cs typeface="Calibri"/>
            </a:endParaRPr>
          </a:p>
          <a:p>
            <a:pPr>
              <a:lnSpc>
                <a:spcPct val="114999"/>
              </a:lnSpc>
            </a:pPr>
            <a:r>
              <a:rPr lang="en-US" dirty="0">
                <a:solidFill>
                  <a:srgbClr val="9E9E9E"/>
                </a:solidFill>
                <a:latin typeface="Calibri"/>
                <a:ea typeface="Calibri"/>
                <a:cs typeface="Calibri"/>
              </a:rPr>
              <a:t>Temporary users who need print access can be added to guest queues. These offer temporary access to MFPs with a simple login. Use guest queue for visiting employees, conference attendees, job candidates, and more!</a:t>
            </a:r>
          </a:p>
        </p:txBody>
      </p:sp>
      <p:sp>
        <p:nvSpPr>
          <p:cNvPr id="443" name="Google Shape;443;p35">
            <a:extLst>
              <a:ext uri="{FF2B5EF4-FFF2-40B4-BE49-F238E27FC236}">
                <a16:creationId xmlns:a16="http://schemas.microsoft.com/office/drawing/2014/main" id="{850AB060-50A0-52E6-5645-4FB1F6028F33}"/>
              </a:ext>
            </a:extLst>
          </p:cNvPr>
          <p:cNvSpPr txBox="1"/>
          <p:nvPr/>
        </p:nvSpPr>
        <p:spPr>
          <a:xfrm>
            <a:off x="3276938" y="0"/>
            <a:ext cx="7150132"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dirty="0">
                <a:solidFill>
                  <a:srgbClr val="38256E"/>
                </a:solidFill>
                <a:latin typeface="Calibri"/>
                <a:ea typeface="Calibri"/>
                <a:cs typeface="Calibri"/>
                <a:sym typeface="Calibri"/>
              </a:rPr>
              <a:t>FEATURE </a:t>
            </a:r>
            <a:r>
              <a:rPr lang="en-US" sz="2500" dirty="0">
                <a:solidFill>
                  <a:srgbClr val="38256E"/>
                </a:solidFill>
                <a:latin typeface="Calibri"/>
                <a:ea typeface="Calibri"/>
                <a:cs typeface="Calibri"/>
                <a:sym typeface="Calibri"/>
              </a:rPr>
              <a:t>HIGHLIGHTS</a:t>
            </a:r>
            <a:r>
              <a:rPr lang="en-US" sz="2500" dirty="0">
                <a:solidFill>
                  <a:srgbClr val="9E9E9E"/>
                </a:solidFill>
                <a:latin typeface="Calibri"/>
                <a:ea typeface="Calibri"/>
                <a:cs typeface="Calibri"/>
                <a:sym typeface="Calibri"/>
              </a:rPr>
              <a:t> </a:t>
            </a:r>
            <a:endParaRPr lang="en-US" sz="2500" i="1" dirty="0">
              <a:solidFill>
                <a:srgbClr val="9E9E9E"/>
              </a:solidFill>
              <a:latin typeface="Calibri"/>
              <a:ea typeface="Calibri"/>
              <a:cs typeface="Calibri"/>
            </a:endParaRPr>
          </a:p>
        </p:txBody>
      </p:sp>
      <p:sp>
        <p:nvSpPr>
          <p:cNvPr id="445" name="Google Shape;445;p35">
            <a:extLst>
              <a:ext uri="{FF2B5EF4-FFF2-40B4-BE49-F238E27FC236}">
                <a16:creationId xmlns:a16="http://schemas.microsoft.com/office/drawing/2014/main" id="{E21D1806-BF16-DF06-DEB2-808AB8E152AE}"/>
              </a:ext>
            </a:extLst>
          </p:cNvPr>
          <p:cNvSpPr txBox="1"/>
          <p:nvPr/>
        </p:nvSpPr>
        <p:spPr>
          <a:xfrm>
            <a:off x="5681858" y="1044713"/>
            <a:ext cx="5383899" cy="1292631"/>
          </a:xfrm>
          <a:prstGeom prst="rect">
            <a:avLst/>
          </a:prstGeom>
          <a:noFill/>
          <a:ln>
            <a:noFill/>
          </a:ln>
        </p:spPr>
        <p:txBody>
          <a:bodyPr spcFirstLastPara="1" wrap="square" lIns="91425" tIns="91425" rIns="91425" bIns="91425" anchor="t" anchorCtr="0">
            <a:spAutoFit/>
          </a:bodyPr>
          <a:lstStyle/>
          <a:p>
            <a:r>
              <a:rPr lang="en-US" sz="1600" b="1" dirty="0">
                <a:solidFill>
                  <a:srgbClr val="38256E"/>
                </a:solidFill>
                <a:latin typeface="Calibri"/>
                <a:ea typeface="Calibri"/>
                <a:cs typeface="Calibri"/>
                <a:sym typeface="Calibri"/>
              </a:rPr>
              <a:t>Secure Print Release at the MFP</a:t>
            </a:r>
            <a:endParaRPr lang="en-US" sz="1600" dirty="0">
              <a:latin typeface="Calibri"/>
              <a:ea typeface="Calibri"/>
              <a:cs typeface="Calibri"/>
            </a:endParaRPr>
          </a:p>
          <a:p>
            <a:r>
              <a:rPr lang="en-US" dirty="0">
                <a:solidFill>
                  <a:srgbClr val="9E9E9E"/>
                </a:solidFill>
                <a:latin typeface="Calibri"/>
                <a:ea typeface="Calibri"/>
                <a:cs typeface="Calibri"/>
              </a:rPr>
              <a:t>Users can quickly log in at the MFP and see all jobs available in all their queues. They can select the print job or jobs they would like to print, and the MFP will print those jobs. Jobs can even be saved for the future in case they need to be printed multiple times. </a:t>
            </a:r>
          </a:p>
        </p:txBody>
      </p:sp>
      <p:sp>
        <p:nvSpPr>
          <p:cNvPr id="447" name="Google Shape;447;p35">
            <a:extLst>
              <a:ext uri="{FF2B5EF4-FFF2-40B4-BE49-F238E27FC236}">
                <a16:creationId xmlns:a16="http://schemas.microsoft.com/office/drawing/2014/main" id="{E043E817-A50B-45A1-0567-E0056A765B68}"/>
              </a:ext>
            </a:extLst>
          </p:cNvPr>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pic>
        <p:nvPicPr>
          <p:cNvPr id="3" name="Google Shape;103;p11" descr="A black screen with purple lines&#10;&#10;AI-generated content may be incorrect.">
            <a:extLst>
              <a:ext uri="{FF2B5EF4-FFF2-40B4-BE49-F238E27FC236}">
                <a16:creationId xmlns:a16="http://schemas.microsoft.com/office/drawing/2014/main" id="{8634B763-E8D8-63E4-60CE-ED8FBBBD462D}"/>
              </a:ext>
            </a:extLst>
          </p:cNvPr>
          <p:cNvPicPr preferRelativeResize="0"/>
          <p:nvPr/>
        </p:nvPicPr>
        <p:blipFill>
          <a:blip r:embed="rId5"/>
          <a:stretch>
            <a:fillRect/>
          </a:stretch>
        </p:blipFill>
        <p:spPr>
          <a:xfrm>
            <a:off x="285725" y="241333"/>
            <a:ext cx="2823344" cy="441946"/>
          </a:xfrm>
          <a:prstGeom prst="rect">
            <a:avLst/>
          </a:prstGeom>
          <a:noFill/>
          <a:ln>
            <a:noFill/>
          </a:ln>
        </p:spPr>
      </p:pic>
      <p:pic>
        <p:nvPicPr>
          <p:cNvPr id="2" name="Picture 1" descr="A person standing next to a large printer&#10;&#10;AI-generated content may be incorrect.">
            <a:extLst>
              <a:ext uri="{FF2B5EF4-FFF2-40B4-BE49-F238E27FC236}">
                <a16:creationId xmlns:a16="http://schemas.microsoft.com/office/drawing/2014/main" id="{B3B05D5B-1B29-AA84-D4F2-45D56071F668}"/>
              </a:ext>
            </a:extLst>
          </p:cNvPr>
          <p:cNvPicPr>
            <a:picLocks noChangeAspect="1"/>
          </p:cNvPicPr>
          <p:nvPr/>
        </p:nvPicPr>
        <p:blipFill>
          <a:blip r:embed="rId6"/>
          <a:stretch>
            <a:fillRect/>
          </a:stretch>
        </p:blipFill>
        <p:spPr>
          <a:xfrm>
            <a:off x="6200726" y="2285225"/>
            <a:ext cx="4342202" cy="3657600"/>
          </a:xfrm>
          <a:prstGeom prst="rect">
            <a:avLst/>
          </a:prstGeom>
        </p:spPr>
      </p:pic>
    </p:spTree>
    <p:extLst>
      <p:ext uri="{BB962C8B-B14F-4D97-AF65-F5344CB8AC3E}">
        <p14:creationId xmlns:p14="http://schemas.microsoft.com/office/powerpoint/2010/main" val="353435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a:extLst>
            <a:ext uri="{FF2B5EF4-FFF2-40B4-BE49-F238E27FC236}">
              <a16:creationId xmlns:a16="http://schemas.microsoft.com/office/drawing/2014/main" id="{05184BB3-31A9-D17F-7A2F-DE1A9F6BE8D3}"/>
            </a:ext>
          </a:extLst>
        </p:cNvPr>
        <p:cNvGrpSpPr/>
        <p:nvPr/>
      </p:nvGrpSpPr>
      <p:grpSpPr>
        <a:xfrm>
          <a:off x="0" y="0"/>
          <a:ext cx="0" cy="0"/>
          <a:chOff x="0" y="0"/>
          <a:chExt cx="0" cy="0"/>
        </a:xfrm>
      </p:grpSpPr>
      <p:sp>
        <p:nvSpPr>
          <p:cNvPr id="101" name="Google Shape;101;p11">
            <a:extLst>
              <a:ext uri="{FF2B5EF4-FFF2-40B4-BE49-F238E27FC236}">
                <a16:creationId xmlns:a16="http://schemas.microsoft.com/office/drawing/2014/main" id="{10B37B50-8524-2D4E-8BDE-31F39C53EED1}"/>
              </a:ext>
            </a:extLst>
          </p:cNvPr>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15</a:t>
            </a:fld>
            <a:endParaRPr/>
          </a:p>
        </p:txBody>
      </p:sp>
      <p:sp>
        <p:nvSpPr>
          <p:cNvPr id="102" name="Google Shape;102;p11">
            <a:extLst>
              <a:ext uri="{FF2B5EF4-FFF2-40B4-BE49-F238E27FC236}">
                <a16:creationId xmlns:a16="http://schemas.microsoft.com/office/drawing/2014/main" id="{974608A3-C40D-947E-7D47-62BEB281B2D9}"/>
              </a:ext>
            </a:extLst>
          </p:cNvPr>
          <p:cNvSpPr txBox="1"/>
          <p:nvPr/>
        </p:nvSpPr>
        <p:spPr>
          <a:xfrm>
            <a:off x="3246775" y="0"/>
            <a:ext cx="35556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9E9E9E"/>
                </a:solidFill>
                <a:latin typeface="Calibri"/>
                <a:ea typeface="Calibri"/>
                <a:cs typeface="Calibri"/>
                <a:sym typeface="Calibri"/>
              </a:rPr>
              <a:t>ITEM NUMBERS + MSRP</a:t>
            </a:r>
            <a:endParaRPr sz="2500">
              <a:solidFill>
                <a:srgbClr val="9E9E9E"/>
              </a:solidFill>
              <a:latin typeface="Calibri"/>
              <a:ea typeface="Calibri"/>
              <a:cs typeface="Calibri"/>
              <a:sym typeface="Calibri"/>
            </a:endParaRPr>
          </a:p>
        </p:txBody>
      </p:sp>
      <p:pic>
        <p:nvPicPr>
          <p:cNvPr id="103" name="Google Shape;103;p11" descr="A black screen with purple lines&#10;&#10;AI-generated content may be incorrect.">
            <a:extLst>
              <a:ext uri="{FF2B5EF4-FFF2-40B4-BE49-F238E27FC236}">
                <a16:creationId xmlns:a16="http://schemas.microsoft.com/office/drawing/2014/main" id="{3B8A99A5-3CFE-667F-6AC3-327205B7E0CD}"/>
              </a:ext>
            </a:extLst>
          </p:cNvPr>
          <p:cNvPicPr preferRelativeResize="0"/>
          <p:nvPr/>
        </p:nvPicPr>
        <p:blipFill>
          <a:blip r:embed="rId3"/>
          <a:stretch>
            <a:fillRect/>
          </a:stretch>
        </p:blipFill>
        <p:spPr>
          <a:xfrm>
            <a:off x="285725" y="241333"/>
            <a:ext cx="2823344" cy="441946"/>
          </a:xfrm>
          <a:prstGeom prst="rect">
            <a:avLst/>
          </a:prstGeom>
          <a:noFill/>
          <a:ln>
            <a:noFill/>
          </a:ln>
        </p:spPr>
      </p:pic>
      <p:graphicFrame>
        <p:nvGraphicFramePr>
          <p:cNvPr id="104" name="Google Shape;104;p11">
            <a:extLst>
              <a:ext uri="{FF2B5EF4-FFF2-40B4-BE49-F238E27FC236}">
                <a16:creationId xmlns:a16="http://schemas.microsoft.com/office/drawing/2014/main" id="{8BBDA0CE-9738-94F9-AB8B-F5C7EEB926DB}"/>
              </a:ext>
            </a:extLst>
          </p:cNvPr>
          <p:cNvGraphicFramePr/>
          <p:nvPr>
            <p:extLst>
              <p:ext uri="{D42A27DB-BD31-4B8C-83A1-F6EECF244321}">
                <p14:modId xmlns:p14="http://schemas.microsoft.com/office/powerpoint/2010/main" val="1847287156"/>
              </p:ext>
            </p:extLst>
          </p:nvPr>
        </p:nvGraphicFramePr>
        <p:xfrm>
          <a:off x="383450" y="1093015"/>
          <a:ext cx="3304259" cy="3687750"/>
        </p:xfrm>
        <a:graphic>
          <a:graphicData uri="http://schemas.openxmlformats.org/drawingml/2006/table">
            <a:tbl>
              <a:tblPr>
                <a:noFill/>
                <a:tableStyleId>{A300FE13-4529-4BDE-A557-FEC86FE4ADAF}</a:tableStyleId>
              </a:tblPr>
              <a:tblGrid>
                <a:gridCol w="835526">
                  <a:extLst>
                    <a:ext uri="{9D8B030D-6E8A-4147-A177-3AD203B41FA5}">
                      <a16:colId xmlns:a16="http://schemas.microsoft.com/office/drawing/2014/main" val="20000"/>
                    </a:ext>
                  </a:extLst>
                </a:gridCol>
                <a:gridCol w="1771315">
                  <a:extLst>
                    <a:ext uri="{9D8B030D-6E8A-4147-A177-3AD203B41FA5}">
                      <a16:colId xmlns:a16="http://schemas.microsoft.com/office/drawing/2014/main" val="20001"/>
                    </a:ext>
                  </a:extLst>
                </a:gridCol>
                <a:gridCol w="697418">
                  <a:extLst>
                    <a:ext uri="{9D8B030D-6E8A-4147-A177-3AD203B41FA5}">
                      <a16:colId xmlns:a16="http://schemas.microsoft.com/office/drawing/2014/main" val="20002"/>
                    </a:ext>
                  </a:extLst>
                </a:gridCol>
              </a:tblGrid>
              <a:tr h="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rgbClr val="FFFFFF"/>
                          </a:solidFill>
                          <a:latin typeface="Calibri"/>
                          <a:ea typeface="Calibri"/>
                          <a:cs typeface="Calibri"/>
                          <a:sym typeface="Calibri"/>
                        </a:rPr>
                        <a:t>Item #</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dirty="0">
                          <a:solidFill>
                            <a:srgbClr val="FFFFFF"/>
                          </a:solidFill>
                          <a:latin typeface="Calibri"/>
                          <a:ea typeface="Calibri"/>
                          <a:cs typeface="Calibri"/>
                          <a:sym typeface="Calibri"/>
                        </a:rPr>
                        <a:t>Device Licenses</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rgbClr val="FFFFFF"/>
                          </a:solidFill>
                          <a:latin typeface="Calibri"/>
                          <a:ea typeface="Calibri"/>
                          <a:cs typeface="Calibri"/>
                          <a:sym typeface="Calibri"/>
                        </a:rPr>
                        <a:t>MSRP</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000" dirty="0">
                          <a:solidFill>
                            <a:srgbClr val="351C75"/>
                          </a:solidFill>
                          <a:latin typeface="Calibri"/>
                          <a:ea typeface="Calibri"/>
                          <a:cs typeface="Calibri"/>
                        </a:rPr>
                        <a:t>AEYAA4T</a:t>
                      </a:r>
                    </a:p>
                  </a:txBody>
                  <a:tcPr marL="91425" marR="91425" marT="91425" marB="91425"/>
                </a:tc>
                <a:tc>
                  <a:txBody>
                    <a:bodyPr/>
                    <a:lstStyle/>
                    <a:p>
                      <a:pPr marL="0" lvl="0" indent="0" algn="l">
                        <a:spcBef>
                          <a:spcPts val="0"/>
                        </a:spcBef>
                        <a:spcAft>
                          <a:spcPts val="0"/>
                        </a:spcAft>
                        <a:buNone/>
                      </a:pPr>
                      <a:r>
                        <a:rPr lang="en-US" sz="1000" b="1" dirty="0">
                          <a:solidFill>
                            <a:srgbClr val="351C75"/>
                          </a:solidFill>
                          <a:latin typeface="Calibri"/>
                          <a:ea typeface="Calibri"/>
                          <a:cs typeface="Calibri"/>
                        </a:rPr>
                        <a:t>R2Me License</a:t>
                      </a:r>
                      <a:r>
                        <a:rPr lang="en-US" sz="1000" dirty="0">
                          <a:solidFill>
                            <a:srgbClr val="351C75"/>
                          </a:solidFill>
                          <a:latin typeface="Calibri"/>
                          <a:ea typeface="Calibri"/>
                          <a:cs typeface="Calibri"/>
                        </a:rPr>
                        <a:t>, 1 year (1-9)</a:t>
                      </a:r>
                    </a:p>
                  </a:txBody>
                  <a:tcPr marL="91425" marR="91425" marT="91425" marB="91425">
                    <a:solidFill>
                      <a:srgbClr val="FFFFFF"/>
                    </a:solidFill>
                  </a:tcPr>
                </a:tc>
                <a:tc>
                  <a:txBody>
                    <a:bodyPr/>
                    <a:lstStyle/>
                    <a:p>
                      <a:pPr marL="0" lvl="0" indent="0" algn="l">
                        <a:spcBef>
                          <a:spcPts val="0"/>
                        </a:spcBef>
                        <a:spcAft>
                          <a:spcPts val="0"/>
                        </a:spcAft>
                        <a:buNone/>
                      </a:pPr>
                      <a:r>
                        <a:rPr lang="en-US" sz="1000" dirty="0">
                          <a:solidFill>
                            <a:srgbClr val="38256E"/>
                          </a:solidFill>
                          <a:latin typeface="Calibri"/>
                          <a:ea typeface="Calibri"/>
                          <a:cs typeface="Calibri"/>
                        </a:rPr>
                        <a:t>$124.00</a:t>
                      </a:r>
                      <a:endParaRPr lang="en-US">
                        <a:solidFill>
                          <a:srgbClr val="38256E"/>
                        </a:solidFill>
                        <a:sym typeface="Calibri"/>
                      </a:endParaRPr>
                    </a:p>
                  </a:txBody>
                  <a:tcPr marL="91425" marR="91425" marT="91425" marB="91425"/>
                </a:tc>
                <a:extLst>
                  <a:ext uri="{0D108BD9-81ED-4DB2-BD59-A6C34878D82A}">
                    <a16:rowId xmlns:a16="http://schemas.microsoft.com/office/drawing/2014/main" val="10001"/>
                  </a:ext>
                </a:extLst>
              </a:tr>
              <a:tr h="279025">
                <a:tc>
                  <a:txBody>
                    <a:bodyPr/>
                    <a:lstStyle/>
                    <a:p>
                      <a:pPr marL="0" lvl="0" indent="0" algn="l" rtl="0">
                        <a:spcBef>
                          <a:spcPts val="0"/>
                        </a:spcBef>
                        <a:spcAft>
                          <a:spcPts val="0"/>
                        </a:spcAft>
                        <a:buNone/>
                      </a:pPr>
                      <a:r>
                        <a:rPr lang="en-US" sz="1000" dirty="0">
                          <a:solidFill>
                            <a:srgbClr val="351C75"/>
                          </a:solidFill>
                          <a:latin typeface="Calibri"/>
                          <a:ea typeface="Calibri"/>
                          <a:cs typeface="Calibri"/>
                        </a:rPr>
                        <a:t>AEYAA4U</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2 year (1-9)</a:t>
                      </a:r>
                      <a:endParaRPr sz="1000" b="0" i="0" u="none" strike="noStrike" noProof="0" dirty="0">
                        <a:solidFill>
                          <a:srgbClr val="351C75"/>
                        </a:solidFill>
                        <a:latin typeface="Calibri"/>
                        <a:sym typeface="Calibri"/>
                      </a:endParaRPr>
                    </a:p>
                  </a:txBody>
                  <a:tcPr marL="91425" marR="91425" marT="91425" marB="91425">
                    <a:solidFill>
                      <a:srgbClr val="F3F3F3"/>
                    </a:solidFill>
                  </a:tcPr>
                </a:tc>
                <a:tc>
                  <a:txBody>
                    <a:bodyPr/>
                    <a:lstStyle/>
                    <a:p>
                      <a:pPr marL="0" lvl="0" indent="0" algn="l">
                        <a:spcBef>
                          <a:spcPts val="0"/>
                        </a:spcBef>
                        <a:spcAft>
                          <a:spcPts val="0"/>
                        </a:spcAft>
                        <a:buNone/>
                      </a:pPr>
                      <a:r>
                        <a:rPr lang="en-US" sz="1000" b="0" i="0" u="none" strike="noStrike" noProof="0" dirty="0">
                          <a:solidFill>
                            <a:srgbClr val="38256E"/>
                          </a:solidFill>
                          <a:latin typeface="Calibri"/>
                        </a:rPr>
                        <a:t>$124.00</a:t>
                      </a:r>
                      <a:endParaRPr lang="en-US">
                        <a:solidFill>
                          <a:srgbClr val="38256E"/>
                        </a:solidFill>
                        <a:sym typeface="Calibri"/>
                      </a:endParaRPr>
                    </a:p>
                  </a:txBody>
                  <a:tcPr marL="91425" marR="91425" marT="91425" marB="91425">
                    <a:solidFill>
                      <a:srgbClr val="EFEFEF"/>
                    </a:solidFill>
                  </a:tcPr>
                </a:tc>
                <a:extLst>
                  <a:ext uri="{0D108BD9-81ED-4DB2-BD59-A6C34878D82A}">
                    <a16:rowId xmlns:a16="http://schemas.microsoft.com/office/drawing/2014/main" val="10002"/>
                  </a:ext>
                </a:extLst>
              </a:tr>
              <a:tr h="263350">
                <a:tc>
                  <a:txBody>
                    <a:bodyPr/>
                    <a:lstStyle/>
                    <a:p>
                      <a:pPr marL="0" lvl="0" indent="0" algn="l" rtl="0">
                        <a:spcBef>
                          <a:spcPts val="0"/>
                        </a:spcBef>
                        <a:spcAft>
                          <a:spcPts val="0"/>
                        </a:spcAft>
                        <a:buNone/>
                      </a:pPr>
                      <a:r>
                        <a:rPr lang="en-US" sz="1000" dirty="0">
                          <a:solidFill>
                            <a:srgbClr val="351C75"/>
                          </a:solidFill>
                          <a:latin typeface="Calibri"/>
                          <a:ea typeface="Calibri"/>
                          <a:cs typeface="Calibri"/>
                        </a:rPr>
                        <a:t>AAEYAA4V</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3 year (1-9)</a:t>
                      </a:r>
                      <a:endParaRPr sz="1000" b="0" i="0" u="none" strike="noStrike" noProof="0" dirty="0">
                        <a:solidFill>
                          <a:srgbClr val="351C75"/>
                        </a:solidFill>
                        <a:latin typeface="Calibri"/>
                        <a:sym typeface="Calibri"/>
                      </a:endParaRPr>
                    </a:p>
                  </a:txBody>
                  <a:tcPr marL="91425" marR="91425" marT="91425" marB="91425">
                    <a:solidFill>
                      <a:srgbClr val="FFFFFF"/>
                    </a:solidFill>
                  </a:tcPr>
                </a:tc>
                <a:tc>
                  <a:txBody>
                    <a:bodyPr/>
                    <a:lstStyle/>
                    <a:p>
                      <a:pPr marL="0" lvl="0" indent="0" algn="l">
                        <a:spcBef>
                          <a:spcPts val="0"/>
                        </a:spcBef>
                        <a:spcAft>
                          <a:spcPts val="0"/>
                        </a:spcAft>
                        <a:buNone/>
                      </a:pPr>
                      <a:r>
                        <a:rPr lang="en-US" sz="1000" b="0" i="0" u="none" strike="noStrike" noProof="0" dirty="0">
                          <a:solidFill>
                            <a:srgbClr val="38256E"/>
                          </a:solidFill>
                          <a:latin typeface="Calibri"/>
                        </a:rPr>
                        <a:t>$124.00</a:t>
                      </a:r>
                      <a:endParaRPr lang="en-US">
                        <a:solidFill>
                          <a:srgbClr val="38256E"/>
                        </a:solidFill>
                        <a:sym typeface="Calibri"/>
                      </a:endParaRPr>
                    </a:p>
                  </a:txBody>
                  <a:tcPr marL="91425" marR="91425" marT="91425" marB="91425"/>
                </a:tc>
                <a:extLst>
                  <a:ext uri="{0D108BD9-81ED-4DB2-BD59-A6C34878D82A}">
                    <a16:rowId xmlns:a16="http://schemas.microsoft.com/office/drawing/2014/main" val="10003"/>
                  </a:ext>
                </a:extLst>
              </a:tr>
              <a:tr h="254300">
                <a:tc>
                  <a:txBody>
                    <a:bodyPr/>
                    <a:lstStyle/>
                    <a:p>
                      <a:pPr marL="0" lvl="0" indent="0" algn="l" rtl="0">
                        <a:spcBef>
                          <a:spcPts val="0"/>
                        </a:spcBef>
                        <a:spcAft>
                          <a:spcPts val="0"/>
                        </a:spcAft>
                        <a:buNone/>
                      </a:pPr>
                      <a:r>
                        <a:rPr lang="en-US" sz="1000" dirty="0">
                          <a:solidFill>
                            <a:srgbClr val="351C75"/>
                          </a:solidFill>
                          <a:latin typeface="Calibri"/>
                          <a:ea typeface="Calibri"/>
                          <a:cs typeface="Calibri"/>
                        </a:rPr>
                        <a:t>AAEYAA4W</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4 year (1-9)</a:t>
                      </a:r>
                      <a:endParaRPr sz="1000" b="0" i="0" u="none" strike="noStrike" noProof="0" dirty="0">
                        <a:solidFill>
                          <a:srgbClr val="351C75"/>
                        </a:solidFill>
                        <a:latin typeface="Calibri"/>
                        <a:sym typeface="Calibri"/>
                      </a:endParaRPr>
                    </a:p>
                  </a:txBody>
                  <a:tcPr marL="91425" marR="91425" marT="91425" marB="91425">
                    <a:solidFill>
                      <a:srgbClr val="F3F3F3"/>
                    </a:solidFill>
                  </a:tcPr>
                </a:tc>
                <a:tc>
                  <a:txBody>
                    <a:bodyPr/>
                    <a:lstStyle/>
                    <a:p>
                      <a:pPr marL="0" lvl="0" indent="0" algn="l">
                        <a:spcBef>
                          <a:spcPts val="0"/>
                        </a:spcBef>
                        <a:spcAft>
                          <a:spcPts val="0"/>
                        </a:spcAft>
                        <a:buNone/>
                      </a:pPr>
                      <a:r>
                        <a:rPr lang="en-US" sz="1000" b="0" i="0" u="none" strike="noStrike" noProof="0" dirty="0">
                          <a:solidFill>
                            <a:srgbClr val="38256E"/>
                          </a:solidFill>
                          <a:latin typeface="Calibri"/>
                        </a:rPr>
                        <a:t>$124.00</a:t>
                      </a:r>
                      <a:endParaRPr lang="en-US">
                        <a:solidFill>
                          <a:srgbClr val="38256E"/>
                        </a:solidFill>
                        <a:sym typeface="Calibri"/>
                      </a:endParaRPr>
                    </a:p>
                  </a:txBody>
                  <a:tcPr marL="91425" marR="91425" marT="91425" marB="91425">
                    <a:solidFill>
                      <a:srgbClr val="EFEFEF"/>
                    </a:solidFill>
                  </a:tcPr>
                </a:tc>
                <a:extLst>
                  <a:ext uri="{0D108BD9-81ED-4DB2-BD59-A6C34878D82A}">
                    <a16:rowId xmlns:a16="http://schemas.microsoft.com/office/drawing/2014/main" val="10004"/>
                  </a:ext>
                </a:extLst>
              </a:tr>
              <a:tr h="254300">
                <a:tc>
                  <a:txBody>
                    <a:bodyPr/>
                    <a:lstStyle/>
                    <a:p>
                      <a:pPr marL="0" lvl="0" indent="0" algn="l" rtl="0">
                        <a:spcBef>
                          <a:spcPts val="0"/>
                        </a:spcBef>
                        <a:spcAft>
                          <a:spcPts val="0"/>
                        </a:spcAft>
                        <a:buNone/>
                      </a:pPr>
                      <a:r>
                        <a:rPr lang="en-US" sz="1000" dirty="0">
                          <a:solidFill>
                            <a:srgbClr val="351C75"/>
                          </a:solidFill>
                          <a:latin typeface="Calibri"/>
                          <a:ea typeface="Calibri"/>
                          <a:cs typeface="Calibri"/>
                        </a:rPr>
                        <a:t>AAEYAA4Y</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5 year (1-9)</a:t>
                      </a:r>
                      <a:endParaRPr sz="1000" b="0" i="0" u="none" strike="noStrike" noProof="0" dirty="0">
                        <a:solidFill>
                          <a:srgbClr val="351C75"/>
                        </a:solidFill>
                        <a:latin typeface="Calibri"/>
                        <a:sym typeface="Calibri"/>
                      </a:endParaRPr>
                    </a:p>
                  </a:txBody>
                  <a:tcPr marL="91425" marR="91425" marT="91425" marB="91425">
                    <a:solidFill>
                      <a:srgbClr val="FFFFFF"/>
                    </a:solidFill>
                  </a:tcPr>
                </a:tc>
                <a:tc>
                  <a:txBody>
                    <a:bodyPr/>
                    <a:lstStyle/>
                    <a:p>
                      <a:pPr marL="0" lvl="0" indent="0" algn="l">
                        <a:spcBef>
                          <a:spcPts val="0"/>
                        </a:spcBef>
                        <a:spcAft>
                          <a:spcPts val="0"/>
                        </a:spcAft>
                        <a:buNone/>
                      </a:pPr>
                      <a:r>
                        <a:rPr lang="en-US" sz="1000" b="0" i="0" u="none" strike="noStrike" noProof="0" dirty="0">
                          <a:solidFill>
                            <a:srgbClr val="38256E"/>
                          </a:solidFill>
                          <a:latin typeface="Calibri"/>
                        </a:rPr>
                        <a:t>$124.00</a:t>
                      </a:r>
                      <a:endParaRPr lang="en-US">
                        <a:solidFill>
                          <a:srgbClr val="38256E"/>
                        </a:solidFill>
                        <a:sym typeface="Calibri"/>
                      </a:endParaRPr>
                    </a:p>
                  </a:txBody>
                  <a:tcPr marL="91425" marR="91425" marT="91425" marB="91425"/>
                </a:tc>
                <a:extLst>
                  <a:ext uri="{0D108BD9-81ED-4DB2-BD59-A6C34878D82A}">
                    <a16:rowId xmlns:a16="http://schemas.microsoft.com/office/drawing/2014/main" val="10005"/>
                  </a:ext>
                </a:extLst>
              </a:tr>
              <a:tr h="243750">
                <a:tc>
                  <a:txBody>
                    <a:bodyPr/>
                    <a:lstStyle/>
                    <a:p>
                      <a:pPr marL="0" lvl="0" indent="0" algn="l" rtl="0">
                        <a:spcBef>
                          <a:spcPts val="0"/>
                        </a:spcBef>
                        <a:spcAft>
                          <a:spcPts val="0"/>
                        </a:spcAft>
                        <a:buNone/>
                      </a:pPr>
                      <a:r>
                        <a:rPr lang="en-US" sz="1000" dirty="0">
                          <a:solidFill>
                            <a:srgbClr val="351C75"/>
                          </a:solidFill>
                          <a:latin typeface="Calibri"/>
                          <a:ea typeface="Calibri"/>
                          <a:cs typeface="Calibri"/>
                        </a:rPr>
                        <a:t>AAEYAA50</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1 year (10-49)</a:t>
                      </a:r>
                      <a:endParaRPr sz="1000" b="0" i="0" u="none" strike="noStrike" noProof="0" dirty="0">
                        <a:solidFill>
                          <a:srgbClr val="351C75"/>
                        </a:solidFill>
                        <a:latin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dirty="0">
                          <a:solidFill>
                            <a:srgbClr val="38256E"/>
                          </a:solidFill>
                          <a:latin typeface="Calibri"/>
                          <a:ea typeface="Calibri"/>
                          <a:cs typeface="Calibri"/>
                        </a:rPr>
                        <a:t>$117.80</a:t>
                      </a:r>
                      <a:endParaRPr lang="en-US" sz="1000" dirty="0">
                        <a:solidFill>
                          <a:srgbClr val="38256E"/>
                        </a:solidFill>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6"/>
                  </a:ext>
                </a:extLst>
              </a:tr>
              <a:tr h="272400">
                <a:tc>
                  <a:txBody>
                    <a:bodyPr/>
                    <a:lstStyle/>
                    <a:p>
                      <a:pPr marL="0" lvl="0" indent="0" algn="l">
                        <a:spcBef>
                          <a:spcPts val="0"/>
                        </a:spcBef>
                        <a:spcAft>
                          <a:spcPts val="0"/>
                        </a:spcAft>
                        <a:buNone/>
                      </a:pPr>
                      <a:r>
                        <a:rPr lang="en-US" sz="1000" b="0" i="0" u="none" strike="noStrike" noProof="0" dirty="0">
                          <a:solidFill>
                            <a:srgbClr val="351C75"/>
                          </a:solidFill>
                          <a:latin typeface="Calibri"/>
                        </a:rPr>
                        <a:t>AAEYAA51</a:t>
                      </a:r>
                      <a:endParaRPr lang="en-US" dirty="0">
                        <a:sym typeface="Calibri"/>
                      </a:endParaRPr>
                    </a:p>
                  </a:txBody>
                  <a:tcPr marL="91425" marR="91425" marT="91425" marB="91425"/>
                </a:tc>
                <a:tc>
                  <a:txBody>
                    <a:bodyPr/>
                    <a:lstStyle/>
                    <a:p>
                      <a:pPr lvl="0" algn="l">
                        <a:lnSpc>
                          <a:spcPct val="100000"/>
                        </a:lnSpc>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2 year (10-49)</a:t>
                      </a:r>
                      <a:endParaRPr sz="1000" b="0" i="0" u="none" strike="noStrike" noProof="0" dirty="0">
                        <a:solidFill>
                          <a:srgbClr val="000000"/>
                        </a:solidFill>
                        <a:latin typeface="Calibri"/>
                        <a:sym typeface="Calibri"/>
                      </a:endParaRPr>
                    </a:p>
                  </a:txBody>
                  <a:tcPr marL="91425" marR="91425" marT="91425" marB="91425">
                    <a:solidFill>
                      <a:srgbClr val="FFFFFF"/>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rPr>
                        <a:t>$117.80</a:t>
                      </a:r>
                      <a:endParaRPr lang="en-US" sz="1000" b="0" i="0" u="none" strike="noStrike" noProof="0">
                        <a:solidFill>
                          <a:srgbClr val="38256E"/>
                        </a:solidFill>
                        <a:latin typeface="Calibri"/>
                      </a:endParaRPr>
                    </a:p>
                  </a:txBody>
                  <a:tcPr marL="91425" marR="91425" marT="91425" marB="91425"/>
                </a:tc>
                <a:extLst>
                  <a:ext uri="{0D108BD9-81ED-4DB2-BD59-A6C34878D82A}">
                    <a16:rowId xmlns:a16="http://schemas.microsoft.com/office/drawing/2014/main" val="10007"/>
                  </a:ext>
                </a:extLst>
              </a:tr>
              <a:tr h="254300">
                <a:tc>
                  <a:txBody>
                    <a:bodyPr/>
                    <a:lstStyle/>
                    <a:p>
                      <a:pPr marL="0" lvl="0" indent="0" algn="l">
                        <a:spcBef>
                          <a:spcPts val="0"/>
                        </a:spcBef>
                        <a:spcAft>
                          <a:spcPts val="0"/>
                        </a:spcAft>
                        <a:buNone/>
                      </a:pPr>
                      <a:r>
                        <a:rPr lang="en-US" sz="1000" b="0" i="0" u="none" strike="noStrike" noProof="0" dirty="0">
                          <a:solidFill>
                            <a:srgbClr val="351C75"/>
                          </a:solidFill>
                          <a:latin typeface="Calibri"/>
                        </a:rPr>
                        <a:t>AAEYAA52</a:t>
                      </a:r>
                      <a:endParaRPr lang="en-US" dirty="0">
                        <a:sym typeface="Calibri"/>
                      </a:endParaRPr>
                    </a:p>
                  </a:txBody>
                  <a:tcPr marL="91425" marR="91425" marT="91425" marB="91425">
                    <a:solidFill>
                      <a:srgbClr val="EFEFEF"/>
                    </a:solidFill>
                  </a:tcPr>
                </a:tc>
                <a:tc>
                  <a:txBody>
                    <a:bodyPr/>
                    <a:lstStyle/>
                    <a:p>
                      <a:pPr lvl="0" algn="l">
                        <a:lnSpc>
                          <a:spcPct val="100000"/>
                        </a:lnSpc>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3 year (10-49)</a:t>
                      </a:r>
                      <a:endParaRPr sz="1000" b="0" i="0" u="none" strike="noStrike" noProof="0" dirty="0">
                        <a:solidFill>
                          <a:srgbClr val="000000"/>
                        </a:solidFill>
                        <a:latin typeface="Calibri"/>
                        <a:sym typeface="Calibri"/>
                      </a:endParaRPr>
                    </a:p>
                  </a:txBody>
                  <a:tcPr marL="91425" marR="91425" marT="91425" marB="91425">
                    <a:solidFill>
                      <a:srgbClr val="F3F3F3"/>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rPr>
                        <a:t>$117.80</a:t>
                      </a:r>
                    </a:p>
                  </a:txBody>
                  <a:tcPr marL="91425" marR="91425" marT="91425" marB="91425">
                    <a:solidFill>
                      <a:srgbClr val="EFEFEF"/>
                    </a:solidFill>
                  </a:tcPr>
                </a:tc>
                <a:extLst>
                  <a:ext uri="{0D108BD9-81ED-4DB2-BD59-A6C34878D82A}">
                    <a16:rowId xmlns:a16="http://schemas.microsoft.com/office/drawing/2014/main" val="10008"/>
                  </a:ext>
                </a:extLst>
              </a:tr>
              <a:tr h="236200">
                <a:tc>
                  <a:txBody>
                    <a:bodyPr/>
                    <a:lstStyle/>
                    <a:p>
                      <a:pPr marL="0" lvl="0" indent="0" algn="l">
                        <a:spcBef>
                          <a:spcPts val="0"/>
                        </a:spcBef>
                        <a:spcAft>
                          <a:spcPts val="0"/>
                        </a:spcAft>
                        <a:buNone/>
                      </a:pPr>
                      <a:r>
                        <a:rPr lang="en-US" sz="1000" b="0" i="0" u="none" strike="noStrike" noProof="0" dirty="0">
                          <a:solidFill>
                            <a:srgbClr val="351C75"/>
                          </a:solidFill>
                          <a:latin typeface="Calibri"/>
                        </a:rPr>
                        <a:t>AAEYAA53</a:t>
                      </a:r>
                      <a:endParaRPr lang="en-US" dirty="0">
                        <a:sym typeface="Calibri"/>
                      </a:endParaRPr>
                    </a:p>
                  </a:txBody>
                  <a:tcPr marL="91425" marR="91425" marT="91425" marB="91425"/>
                </a:tc>
                <a:tc>
                  <a:txBody>
                    <a:bodyPr/>
                    <a:lstStyle/>
                    <a:p>
                      <a:pPr lvl="0" algn="l">
                        <a:lnSpc>
                          <a:spcPct val="100000"/>
                        </a:lnSpc>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4 year (10-49)</a:t>
                      </a:r>
                      <a:endParaRPr sz="1000" b="0" i="0" u="none" strike="noStrike" noProof="0" dirty="0">
                        <a:solidFill>
                          <a:srgbClr val="000000"/>
                        </a:solidFill>
                        <a:latin typeface="Calibri"/>
                        <a:sym typeface="Calibri"/>
                      </a:endParaRPr>
                    </a:p>
                  </a:txBody>
                  <a:tcPr marL="91425" marR="91425" marT="91425" marB="91425">
                    <a:solidFill>
                      <a:srgbClr val="FFFFFF"/>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rPr>
                        <a:t>$117.80</a:t>
                      </a:r>
                    </a:p>
                  </a:txBody>
                  <a:tcPr marL="91425" marR="91425" marT="91425" marB="91425"/>
                </a:tc>
                <a:extLst>
                  <a:ext uri="{0D108BD9-81ED-4DB2-BD59-A6C34878D82A}">
                    <a16:rowId xmlns:a16="http://schemas.microsoft.com/office/drawing/2014/main" val="10009"/>
                  </a:ext>
                </a:extLst>
              </a:tr>
              <a:tr h="0">
                <a:tc>
                  <a:txBody>
                    <a:bodyPr/>
                    <a:lstStyle/>
                    <a:p>
                      <a:pPr marL="0" lvl="0" indent="0" algn="l">
                        <a:spcBef>
                          <a:spcPts val="0"/>
                        </a:spcBef>
                        <a:spcAft>
                          <a:spcPts val="0"/>
                        </a:spcAft>
                        <a:buNone/>
                      </a:pPr>
                      <a:r>
                        <a:rPr lang="en-US" sz="1000" b="0" i="0" u="none" strike="noStrike" noProof="0" dirty="0">
                          <a:solidFill>
                            <a:srgbClr val="351C75"/>
                          </a:solidFill>
                          <a:latin typeface="Calibri"/>
                        </a:rPr>
                        <a:t>AAEYAA54</a:t>
                      </a:r>
                      <a:endParaRPr lang="en-US" dirty="0">
                        <a:sym typeface="Calibri"/>
                      </a:endParaRPr>
                    </a:p>
                  </a:txBody>
                  <a:tcPr marL="91425" marR="91425" marT="91425" marB="91425">
                    <a:solidFill>
                      <a:srgbClr val="EFEFEF"/>
                    </a:solidFill>
                  </a:tcPr>
                </a:tc>
                <a:tc>
                  <a:txBody>
                    <a:bodyPr/>
                    <a:lstStyle/>
                    <a:p>
                      <a:pPr lvl="0" algn="l">
                        <a:lnSpc>
                          <a:spcPct val="100000"/>
                        </a:lnSpc>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5 year (10-49)</a:t>
                      </a:r>
                      <a:endParaRPr lang="en-US" sz="1000" b="0" i="0" u="none" strike="noStrike" noProof="0">
                        <a:solidFill>
                          <a:srgbClr val="000000"/>
                        </a:solidFill>
                        <a:latin typeface="Calibri"/>
                      </a:endParaRPr>
                    </a:p>
                  </a:txBody>
                  <a:tcPr marL="91425" marR="91425" marT="91425" marB="91425">
                    <a:solidFill>
                      <a:srgbClr val="F3F3F3"/>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rPr>
                        <a:t>$117.80</a:t>
                      </a:r>
                      <a:endParaRPr lang="en-US" sz="1000" b="0" i="0" u="none" strike="noStrike" noProof="0">
                        <a:solidFill>
                          <a:srgbClr val="38256E"/>
                        </a:solidFill>
                        <a:latin typeface="Calibri"/>
                      </a:endParaRPr>
                    </a:p>
                  </a:txBody>
                  <a:tcPr marL="91425" marR="91425" marT="91425" marB="91425">
                    <a:solidFill>
                      <a:srgbClr val="EFEFEF"/>
                    </a:solidFill>
                  </a:tcPr>
                </a:tc>
                <a:extLst>
                  <a:ext uri="{0D108BD9-81ED-4DB2-BD59-A6C34878D82A}">
                    <a16:rowId xmlns:a16="http://schemas.microsoft.com/office/drawing/2014/main" val="10010"/>
                  </a:ext>
                </a:extLst>
              </a:tr>
            </a:tbl>
          </a:graphicData>
        </a:graphic>
      </p:graphicFrame>
      <p:graphicFrame>
        <p:nvGraphicFramePr>
          <p:cNvPr id="105" name="Google Shape;105;p11">
            <a:extLst>
              <a:ext uri="{FF2B5EF4-FFF2-40B4-BE49-F238E27FC236}">
                <a16:creationId xmlns:a16="http://schemas.microsoft.com/office/drawing/2014/main" id="{2B76624A-3B14-878E-AD36-8C3471012778}"/>
              </a:ext>
            </a:extLst>
          </p:cNvPr>
          <p:cNvGraphicFramePr/>
          <p:nvPr>
            <p:extLst>
              <p:ext uri="{D42A27DB-BD31-4B8C-83A1-F6EECF244321}">
                <p14:modId xmlns:p14="http://schemas.microsoft.com/office/powerpoint/2010/main" val="1189905120"/>
              </p:ext>
            </p:extLst>
          </p:nvPr>
        </p:nvGraphicFramePr>
        <p:xfrm>
          <a:off x="4086425" y="1093015"/>
          <a:ext cx="3435675" cy="3708716"/>
        </p:xfrm>
        <a:graphic>
          <a:graphicData uri="http://schemas.openxmlformats.org/drawingml/2006/table">
            <a:tbl>
              <a:tblPr>
                <a:noFill/>
                <a:tableStyleId>{A300FE13-4529-4BDE-A557-FEC86FE4ADAF}</a:tableStyleId>
              </a:tblPr>
              <a:tblGrid>
                <a:gridCol w="799550">
                  <a:extLst>
                    <a:ext uri="{9D8B030D-6E8A-4147-A177-3AD203B41FA5}">
                      <a16:colId xmlns:a16="http://schemas.microsoft.com/office/drawing/2014/main" val="20000"/>
                    </a:ext>
                  </a:extLst>
                </a:gridCol>
                <a:gridCol w="1892900">
                  <a:extLst>
                    <a:ext uri="{9D8B030D-6E8A-4147-A177-3AD203B41FA5}">
                      <a16:colId xmlns:a16="http://schemas.microsoft.com/office/drawing/2014/main" val="20001"/>
                    </a:ext>
                  </a:extLst>
                </a:gridCol>
                <a:gridCol w="743225">
                  <a:extLst>
                    <a:ext uri="{9D8B030D-6E8A-4147-A177-3AD203B41FA5}">
                      <a16:colId xmlns:a16="http://schemas.microsoft.com/office/drawing/2014/main" val="20002"/>
                    </a:ext>
                  </a:extLst>
                </a:gridCol>
              </a:tblGrid>
              <a:tr h="316638">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rgbClr val="FFFFFF"/>
                          </a:solidFill>
                          <a:latin typeface="Calibri"/>
                          <a:ea typeface="Calibri"/>
                          <a:cs typeface="Calibri"/>
                          <a:sym typeface="Calibri"/>
                        </a:rPr>
                        <a:t>Item #</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Device Licenses</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rgbClr val="FFFFFF"/>
                          </a:solidFill>
                          <a:latin typeface="Calibri"/>
                          <a:ea typeface="Calibri"/>
                          <a:cs typeface="Calibri"/>
                          <a:sym typeface="Calibri"/>
                        </a:rPr>
                        <a:t>MSRP</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extLst>
                  <a:ext uri="{0D108BD9-81ED-4DB2-BD59-A6C34878D82A}">
                    <a16:rowId xmlns:a16="http://schemas.microsoft.com/office/drawing/2014/main" val="10000"/>
                  </a:ext>
                </a:extLst>
              </a:tr>
              <a:tr h="316638">
                <a:tc>
                  <a:txBody>
                    <a:bodyPr/>
                    <a:lstStyle/>
                    <a:p>
                      <a:pPr lvl="0">
                        <a:buNone/>
                      </a:pPr>
                      <a:r>
                        <a:rPr lang="en-US" sz="1000" dirty="0">
                          <a:effectLst/>
                          <a:latin typeface="Calibri"/>
                        </a:rPr>
                        <a:t>AEYAA55</a:t>
                      </a:r>
                      <a:endParaRPr sz="1000">
                        <a:latin typeface="Calibri"/>
                        <a:sym typeface="Calibri"/>
                      </a:endParaRPr>
                    </a:p>
                  </a:txBody>
                  <a:tcPr anchor="ctr">
                    <a:lnL>
                      <a:noFill/>
                    </a:lnL>
                    <a:lnR>
                      <a:noFill/>
                    </a:lnR>
                    <a:lnB>
                      <a:noFill/>
                    </a:lnB>
                    <a:noFill/>
                  </a:tcPr>
                </a:tc>
                <a:tc>
                  <a:txBody>
                    <a:bodyPr/>
                    <a:lstStyle/>
                    <a:p>
                      <a:pPr marL="0" lvl="0" indent="0" algn="l">
                        <a:spcBef>
                          <a:spcPts val="0"/>
                        </a:spcBef>
                        <a:spcAft>
                          <a:spcPts val="0"/>
                        </a:spcAft>
                        <a:buNone/>
                      </a:pPr>
                      <a:r>
                        <a:rPr lang="en-US" sz="1000" b="1" dirty="0">
                          <a:solidFill>
                            <a:srgbClr val="351C75"/>
                          </a:solidFill>
                          <a:latin typeface="Calibri"/>
                          <a:ea typeface="Calibri"/>
                          <a:cs typeface="Calibri"/>
                        </a:rPr>
                        <a:t>R2Me License</a:t>
                      </a:r>
                      <a:r>
                        <a:rPr lang="en-US" sz="1000" dirty="0">
                          <a:solidFill>
                            <a:srgbClr val="351C75"/>
                          </a:solidFill>
                          <a:latin typeface="Calibri"/>
                          <a:ea typeface="Calibri"/>
                          <a:cs typeface="Calibri"/>
                        </a:rPr>
                        <a:t>, 1 year (50-199)</a:t>
                      </a:r>
                      <a:endParaRPr dirty="0">
                        <a:sym typeface="Calibri"/>
                      </a:endParaRPr>
                    </a:p>
                  </a:txBody>
                  <a:tcPr marL="91425" marR="91425" marT="91425" marB="91425">
                    <a:lnL>
                      <a:noFill/>
                    </a:lnL>
                    <a:solidFill>
                      <a:srgbClr val="FFFFFF"/>
                    </a:solidFill>
                  </a:tcPr>
                </a:tc>
                <a:tc>
                  <a:txBody>
                    <a:bodyPr/>
                    <a:lstStyle/>
                    <a:p>
                      <a:pPr marL="0" lvl="0" indent="0" algn="l" rtl="0">
                        <a:spcBef>
                          <a:spcPts val="0"/>
                        </a:spcBef>
                        <a:spcAft>
                          <a:spcPts val="0"/>
                        </a:spcAft>
                        <a:buNone/>
                      </a:pPr>
                      <a:r>
                        <a:rPr lang="en-US" sz="1000" dirty="0">
                          <a:solidFill>
                            <a:srgbClr val="38256E"/>
                          </a:solidFill>
                          <a:latin typeface="Calibri"/>
                          <a:ea typeface="Calibri"/>
                          <a:cs typeface="Calibri"/>
                          <a:sym typeface="Calibri"/>
                        </a:rPr>
                        <a:t>$</a:t>
                      </a:r>
                      <a:r>
                        <a:rPr lang="en-US" sz="1000" dirty="0">
                          <a:solidFill>
                            <a:srgbClr val="38256E"/>
                          </a:solidFill>
                          <a:latin typeface="Calibri"/>
                          <a:ea typeface="Calibri"/>
                          <a:cs typeface="Calibri"/>
                        </a:rPr>
                        <a:t>111.91</a:t>
                      </a:r>
                      <a:endParaRPr sz="1000" dirty="0">
                        <a:solidFill>
                          <a:srgbClr val="38256E"/>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16638">
                <a:tc>
                  <a:txBody>
                    <a:bodyPr/>
                    <a:lstStyle/>
                    <a:p>
                      <a:pPr lvl="0">
                        <a:buNone/>
                      </a:pPr>
                      <a:r>
                        <a:rPr lang="en-US" sz="1000" dirty="0">
                          <a:effectLst/>
                          <a:latin typeface="Calibri"/>
                        </a:rPr>
                        <a:t>AEYAA56</a:t>
                      </a:r>
                      <a:endParaRPr sz="1000" dirty="0">
                        <a:latin typeface="Calibri"/>
                        <a:sym typeface="Calibri"/>
                      </a:endParaRPr>
                    </a:p>
                  </a:txBody>
                  <a:tcPr anchor="ctr">
                    <a:lnL>
                      <a:noFill/>
                    </a:lnL>
                    <a:lnR>
                      <a:noFill/>
                    </a:lnR>
                    <a:lnT>
                      <a:noFill/>
                    </a:lnT>
                    <a:lnB>
                      <a:noFill/>
                    </a:lnB>
                    <a:solidFill>
                      <a:schemeClr val="bg1">
                        <a:lumMod val="95000"/>
                      </a:schemeClr>
                    </a:solidFill>
                  </a:tcPr>
                </a:tc>
                <a:tc>
                  <a:txBody>
                    <a:bodyPr/>
                    <a:lstStyle/>
                    <a:p>
                      <a:pPr marL="0" lvl="0" indent="0" algn="l">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2 year (50-199)</a:t>
                      </a:r>
                      <a:endParaRPr sz="1000" b="0" i="0" u="none" strike="noStrike" noProof="0" dirty="0">
                        <a:solidFill>
                          <a:srgbClr val="351C75"/>
                        </a:solidFill>
                        <a:latin typeface="Calibri"/>
                        <a:sym typeface="Calibri"/>
                      </a:endParaRPr>
                    </a:p>
                  </a:txBody>
                  <a:tcPr marL="91425" marR="91425" marT="91425" marB="91425">
                    <a:lnL>
                      <a:noFill/>
                    </a:lnL>
                    <a:solidFill>
                      <a:schemeClr val="bg1">
                        <a:lumMod val="95000"/>
                      </a:schemeClr>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sym typeface="Calibri"/>
                        </a:rPr>
                        <a:t>$</a:t>
                      </a:r>
                      <a:r>
                        <a:rPr lang="en-US" sz="1000" b="0" i="0" u="none" strike="noStrike" noProof="0" dirty="0">
                          <a:solidFill>
                            <a:srgbClr val="38256E"/>
                          </a:solidFill>
                          <a:latin typeface="Calibri"/>
                        </a:rPr>
                        <a:t>111.91</a:t>
                      </a:r>
                      <a:endParaRPr lang="en-US" sz="1000" b="0" i="0" u="none" strike="noStrike" noProof="0">
                        <a:solidFill>
                          <a:srgbClr val="38256E"/>
                        </a:solidFill>
                        <a:latin typeface="Calibri"/>
                      </a:endParaRPr>
                    </a:p>
                  </a:txBody>
                  <a:tcPr marL="91425" marR="91425" marT="91425" marB="91425">
                    <a:solidFill>
                      <a:srgbClr val="EFEFEF"/>
                    </a:solidFill>
                  </a:tcPr>
                </a:tc>
                <a:extLst>
                  <a:ext uri="{0D108BD9-81ED-4DB2-BD59-A6C34878D82A}">
                    <a16:rowId xmlns:a16="http://schemas.microsoft.com/office/drawing/2014/main" val="10002"/>
                  </a:ext>
                </a:extLst>
              </a:tr>
              <a:tr h="316638">
                <a:tc>
                  <a:txBody>
                    <a:bodyPr/>
                    <a:lstStyle/>
                    <a:p>
                      <a:pPr lvl="0">
                        <a:buNone/>
                      </a:pPr>
                      <a:r>
                        <a:rPr lang="en-US" sz="1000" dirty="0">
                          <a:effectLst/>
                          <a:latin typeface="Calibri"/>
                        </a:rPr>
                        <a:t>AEYAA57</a:t>
                      </a:r>
                      <a:endParaRPr sz="1000" dirty="0">
                        <a:latin typeface="Calibri"/>
                        <a:sym typeface="Calibri"/>
                      </a:endParaRPr>
                    </a:p>
                  </a:txBody>
                  <a:tcPr anchor="ctr">
                    <a:lnL>
                      <a:noFill/>
                    </a:lnL>
                    <a:lnR>
                      <a:noFill/>
                    </a:lnR>
                    <a:lnT>
                      <a:noFill/>
                    </a:lnT>
                    <a:lnB>
                      <a:noFill/>
                    </a:lnB>
                    <a:noFill/>
                  </a:tcPr>
                </a:tc>
                <a:tc>
                  <a:txBody>
                    <a:bodyPr/>
                    <a:lstStyle/>
                    <a:p>
                      <a:pPr marL="0" lvl="0" indent="0" algn="l">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3 year (50-199)</a:t>
                      </a:r>
                      <a:endParaRPr sz="1000" b="0" i="0" u="none" strike="noStrike" noProof="0" dirty="0">
                        <a:solidFill>
                          <a:srgbClr val="351C75"/>
                        </a:solidFill>
                        <a:latin typeface="Calibri"/>
                        <a:sym typeface="Calibri"/>
                      </a:endParaRPr>
                    </a:p>
                  </a:txBody>
                  <a:tcPr marL="91425" marR="91425" marT="91425" marB="91425">
                    <a:lnL>
                      <a:noFill/>
                    </a:lnL>
                    <a:solidFill>
                      <a:srgbClr val="FFFFFF"/>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sym typeface="Calibri"/>
                        </a:rPr>
                        <a:t>$</a:t>
                      </a:r>
                      <a:r>
                        <a:rPr lang="en-US" sz="1000" b="0" i="0" u="none" strike="noStrike" noProof="0" dirty="0">
                          <a:solidFill>
                            <a:srgbClr val="38256E"/>
                          </a:solidFill>
                          <a:latin typeface="Calibri"/>
                        </a:rPr>
                        <a:t>111.91</a:t>
                      </a:r>
                      <a:endParaRPr lang="en-US" sz="1000" b="0" i="0" u="none" strike="noStrike" noProof="0">
                        <a:solidFill>
                          <a:srgbClr val="38256E"/>
                        </a:solidFill>
                        <a:latin typeface="Calibri"/>
                      </a:endParaRPr>
                    </a:p>
                  </a:txBody>
                  <a:tcPr marL="91425" marR="91425" marT="91425" marB="91425"/>
                </a:tc>
                <a:extLst>
                  <a:ext uri="{0D108BD9-81ED-4DB2-BD59-A6C34878D82A}">
                    <a16:rowId xmlns:a16="http://schemas.microsoft.com/office/drawing/2014/main" val="10003"/>
                  </a:ext>
                </a:extLst>
              </a:tr>
              <a:tr h="316638">
                <a:tc>
                  <a:txBody>
                    <a:bodyPr/>
                    <a:lstStyle/>
                    <a:p>
                      <a:pPr lvl="0">
                        <a:buNone/>
                      </a:pPr>
                      <a:r>
                        <a:rPr lang="en-US" sz="1000" dirty="0">
                          <a:effectLst/>
                          <a:latin typeface="Calibri"/>
                        </a:rPr>
                        <a:t>AEYAA58</a:t>
                      </a:r>
                      <a:endParaRPr sz="1000" dirty="0">
                        <a:latin typeface="Calibri"/>
                        <a:sym typeface="Calibri"/>
                      </a:endParaRPr>
                    </a:p>
                  </a:txBody>
                  <a:tcPr anchor="ctr">
                    <a:lnL>
                      <a:noFill/>
                    </a:lnL>
                    <a:lnR>
                      <a:noFill/>
                    </a:lnR>
                    <a:lnT>
                      <a:noFill/>
                    </a:lnT>
                    <a:lnB>
                      <a:noFill/>
                    </a:lnB>
                    <a:solidFill>
                      <a:schemeClr val="bg1">
                        <a:lumMod val="95000"/>
                      </a:schemeClr>
                    </a:solidFill>
                  </a:tcPr>
                </a:tc>
                <a:tc>
                  <a:txBody>
                    <a:bodyPr/>
                    <a:lstStyle/>
                    <a:p>
                      <a:pPr marL="0" lvl="0" indent="0" algn="l">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4 year (50-199)</a:t>
                      </a:r>
                      <a:endParaRPr sz="1000" b="0" i="0" u="none" strike="noStrike" noProof="0" dirty="0">
                        <a:solidFill>
                          <a:srgbClr val="351C75"/>
                        </a:solidFill>
                        <a:latin typeface="Calibri"/>
                        <a:sym typeface="Calibri"/>
                      </a:endParaRPr>
                    </a:p>
                  </a:txBody>
                  <a:tcPr marL="91425" marR="91425" marT="91425" marB="91425">
                    <a:lnL>
                      <a:noFill/>
                    </a:lnL>
                    <a:solidFill>
                      <a:srgbClr val="F3F3F3"/>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sym typeface="Calibri"/>
                        </a:rPr>
                        <a:t>$</a:t>
                      </a:r>
                      <a:r>
                        <a:rPr lang="en-US" sz="1000" b="0" i="0" u="none" strike="noStrike" noProof="0" dirty="0">
                          <a:solidFill>
                            <a:srgbClr val="38256E"/>
                          </a:solidFill>
                          <a:latin typeface="Calibri"/>
                        </a:rPr>
                        <a:t>111.91</a:t>
                      </a:r>
                      <a:endParaRPr sz="1000" b="0" i="0" u="none" strike="noStrike" noProof="0">
                        <a:solidFill>
                          <a:srgbClr val="38256E"/>
                        </a:solidFill>
                        <a:latin typeface="Calibri"/>
                        <a:sym typeface="Calibri"/>
                      </a:endParaRPr>
                    </a:p>
                  </a:txBody>
                  <a:tcPr marL="91425" marR="91425" marT="91425" marB="91425">
                    <a:solidFill>
                      <a:srgbClr val="EFEFEF"/>
                    </a:solidFill>
                  </a:tcPr>
                </a:tc>
                <a:extLst>
                  <a:ext uri="{0D108BD9-81ED-4DB2-BD59-A6C34878D82A}">
                    <a16:rowId xmlns:a16="http://schemas.microsoft.com/office/drawing/2014/main" val="10004"/>
                  </a:ext>
                </a:extLst>
              </a:tr>
              <a:tr h="316638">
                <a:tc>
                  <a:txBody>
                    <a:bodyPr/>
                    <a:lstStyle/>
                    <a:p>
                      <a:pPr lvl="0">
                        <a:buNone/>
                      </a:pPr>
                      <a:r>
                        <a:rPr lang="en-US" sz="1000" dirty="0">
                          <a:effectLst/>
                          <a:latin typeface="Calibri"/>
                        </a:rPr>
                        <a:t>AEYAA59</a:t>
                      </a:r>
                      <a:endParaRPr sz="1000" dirty="0">
                        <a:latin typeface="Calibri"/>
                        <a:sym typeface="Calibri"/>
                      </a:endParaRPr>
                    </a:p>
                  </a:txBody>
                  <a:tcPr anchor="ctr">
                    <a:lnL>
                      <a:noFill/>
                    </a:lnL>
                    <a:lnR>
                      <a:noFill/>
                    </a:lnR>
                    <a:lnT>
                      <a:noFill/>
                    </a:lnT>
                    <a:lnB>
                      <a:noFill/>
                    </a:lnB>
                    <a:noFill/>
                  </a:tcPr>
                </a:tc>
                <a:tc>
                  <a:txBody>
                    <a:bodyPr/>
                    <a:lstStyle/>
                    <a:p>
                      <a:pPr marL="0" lvl="0" indent="0" algn="l">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5 year (50-199)</a:t>
                      </a:r>
                      <a:endParaRPr sz="1000" b="0" i="0" u="none" strike="noStrike" noProof="0" dirty="0">
                        <a:solidFill>
                          <a:srgbClr val="351C75"/>
                        </a:solidFill>
                        <a:latin typeface="Calibri"/>
                        <a:sym typeface="Calibri"/>
                      </a:endParaRPr>
                    </a:p>
                  </a:txBody>
                  <a:tcPr marL="91425" marR="91425" marT="91425" marB="91425">
                    <a:lnL>
                      <a:noFill/>
                    </a:lnL>
                    <a:solidFill>
                      <a:srgbClr val="FFFFFF"/>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sym typeface="Calibri"/>
                        </a:rPr>
                        <a:t>$</a:t>
                      </a:r>
                      <a:r>
                        <a:rPr lang="en-US" sz="1000" b="0" i="0" u="none" strike="noStrike" noProof="0" dirty="0">
                          <a:solidFill>
                            <a:srgbClr val="38256E"/>
                          </a:solidFill>
                          <a:latin typeface="Calibri"/>
                        </a:rPr>
                        <a:t>111.91</a:t>
                      </a:r>
                      <a:endParaRPr sz="1000" b="0" i="0" u="none" strike="noStrike" noProof="0">
                        <a:solidFill>
                          <a:srgbClr val="38256E"/>
                        </a:solidFill>
                        <a:latin typeface="Calibri"/>
                        <a:sym typeface="Calibri"/>
                      </a:endParaRPr>
                    </a:p>
                  </a:txBody>
                  <a:tcPr marL="91425" marR="91425" marT="91425" marB="91425"/>
                </a:tc>
                <a:extLst>
                  <a:ext uri="{0D108BD9-81ED-4DB2-BD59-A6C34878D82A}">
                    <a16:rowId xmlns:a16="http://schemas.microsoft.com/office/drawing/2014/main" val="10005"/>
                  </a:ext>
                </a:extLst>
              </a:tr>
              <a:tr h="316638">
                <a:tc>
                  <a:txBody>
                    <a:bodyPr/>
                    <a:lstStyle/>
                    <a:p>
                      <a:pPr lvl="0">
                        <a:buNone/>
                      </a:pPr>
                      <a:r>
                        <a:rPr lang="en-US" sz="1000" dirty="0">
                          <a:effectLst/>
                          <a:latin typeface="Calibri"/>
                        </a:rPr>
                        <a:t>AEYAA5A</a:t>
                      </a:r>
                      <a:endParaRPr sz="1000" dirty="0">
                        <a:latin typeface="Calibri"/>
                        <a:sym typeface="Calibri"/>
                      </a:endParaRPr>
                    </a:p>
                  </a:txBody>
                  <a:tcPr anchor="ctr">
                    <a:lnL>
                      <a:noFill/>
                    </a:lnL>
                    <a:lnR>
                      <a:noFill/>
                    </a:lnR>
                    <a:lnT>
                      <a:noFill/>
                    </a:lnT>
                    <a:lnB>
                      <a:noFill/>
                    </a:lnB>
                    <a:solidFill>
                      <a:schemeClr val="bg1">
                        <a:lumMod val="95000"/>
                      </a:schemeClr>
                    </a:solidFill>
                  </a:tcPr>
                </a:tc>
                <a:tc>
                  <a:txBody>
                    <a:bodyPr/>
                    <a:lstStyle/>
                    <a:p>
                      <a:pPr marL="0" lvl="0" indent="0" algn="l">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1 year (200+)</a:t>
                      </a:r>
                      <a:endParaRPr sz="1000" b="0" i="0" u="none" strike="noStrike" noProof="0" dirty="0">
                        <a:solidFill>
                          <a:srgbClr val="351C75"/>
                        </a:solidFill>
                        <a:latin typeface="Calibri"/>
                        <a:sym typeface="Calibri"/>
                      </a:endParaRPr>
                    </a:p>
                  </a:txBody>
                  <a:tcPr marL="91425" marR="91425" marT="91425" marB="91425">
                    <a:lnL>
                      <a:noFill/>
                    </a:lnL>
                    <a:solidFill>
                      <a:srgbClr val="F3F3F3"/>
                    </a:solidFill>
                  </a:tcPr>
                </a:tc>
                <a:tc>
                  <a:txBody>
                    <a:bodyPr/>
                    <a:lstStyle/>
                    <a:p>
                      <a:pPr marL="0" lvl="0" indent="0" algn="l" rtl="0">
                        <a:spcBef>
                          <a:spcPts val="0"/>
                        </a:spcBef>
                        <a:spcAft>
                          <a:spcPts val="0"/>
                        </a:spcAft>
                        <a:buNone/>
                      </a:pPr>
                      <a:r>
                        <a:rPr lang="en-US" sz="1000" dirty="0">
                          <a:solidFill>
                            <a:srgbClr val="38256E"/>
                          </a:solidFill>
                          <a:latin typeface="Calibri"/>
                          <a:ea typeface="Calibri"/>
                          <a:cs typeface="Calibri"/>
                          <a:sym typeface="Calibri"/>
                        </a:rPr>
                        <a:t>$</a:t>
                      </a:r>
                      <a:r>
                        <a:rPr lang="en-US" sz="1000" dirty="0">
                          <a:solidFill>
                            <a:srgbClr val="38256E"/>
                          </a:solidFill>
                          <a:latin typeface="Calibri"/>
                          <a:ea typeface="Calibri"/>
                          <a:cs typeface="Calibri"/>
                        </a:rPr>
                        <a:t>106.31</a:t>
                      </a:r>
                      <a:endParaRPr sz="1000" dirty="0">
                        <a:solidFill>
                          <a:srgbClr val="38256E"/>
                        </a:solidFill>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6"/>
                  </a:ext>
                </a:extLst>
              </a:tr>
              <a:tr h="316638">
                <a:tc>
                  <a:txBody>
                    <a:bodyPr/>
                    <a:lstStyle/>
                    <a:p>
                      <a:pPr lvl="0">
                        <a:buNone/>
                      </a:pPr>
                      <a:r>
                        <a:rPr lang="en-US" sz="1000" dirty="0">
                          <a:effectLst/>
                          <a:latin typeface="Calibri"/>
                        </a:rPr>
                        <a:t>AEYAA5C</a:t>
                      </a:r>
                      <a:endParaRPr sz="1000" dirty="0">
                        <a:latin typeface="Calibri"/>
                        <a:sym typeface="Calibri"/>
                      </a:endParaRPr>
                    </a:p>
                  </a:txBody>
                  <a:tcPr anchor="ctr">
                    <a:lnL>
                      <a:noFill/>
                    </a:lnL>
                    <a:lnR>
                      <a:noFill/>
                    </a:lnR>
                    <a:lnT>
                      <a:noFill/>
                    </a:lnT>
                    <a:lnB>
                      <a:noFill/>
                    </a:lnB>
                    <a:noFill/>
                  </a:tcPr>
                </a:tc>
                <a:tc>
                  <a:txBody>
                    <a:bodyPr/>
                    <a:lstStyle/>
                    <a:p>
                      <a:pPr lvl="0" algn="l">
                        <a:lnSpc>
                          <a:spcPct val="100000"/>
                        </a:lnSpc>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2 year (200+)</a:t>
                      </a:r>
                      <a:endParaRPr sz="1000" b="0" i="0" u="none" strike="noStrike" noProof="0" dirty="0">
                        <a:solidFill>
                          <a:srgbClr val="000000"/>
                        </a:solidFill>
                        <a:latin typeface="Calibri"/>
                        <a:sym typeface="Calibri"/>
                      </a:endParaRPr>
                    </a:p>
                  </a:txBody>
                  <a:tcPr marL="91425" marR="91425" marT="91425" marB="91425">
                    <a:lnL>
                      <a:noFill/>
                    </a:lnL>
                    <a:solidFill>
                      <a:srgbClr val="FFFFFF"/>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sym typeface="Calibri"/>
                        </a:rPr>
                        <a:t>$</a:t>
                      </a:r>
                      <a:r>
                        <a:rPr lang="en-US" sz="1000" b="0" i="0" u="none" strike="noStrike" noProof="0" dirty="0">
                          <a:solidFill>
                            <a:srgbClr val="38256E"/>
                          </a:solidFill>
                          <a:latin typeface="Calibri"/>
                        </a:rPr>
                        <a:t>106.31</a:t>
                      </a:r>
                      <a:endParaRPr lang="en-US" sz="1000" b="0" i="0" u="none" strike="noStrike" noProof="0">
                        <a:solidFill>
                          <a:srgbClr val="38256E"/>
                        </a:solidFill>
                        <a:latin typeface="Calibri"/>
                      </a:endParaRPr>
                    </a:p>
                  </a:txBody>
                  <a:tcPr marL="91425" marR="91425" marT="91425" marB="91425"/>
                </a:tc>
                <a:extLst>
                  <a:ext uri="{0D108BD9-81ED-4DB2-BD59-A6C34878D82A}">
                    <a16:rowId xmlns:a16="http://schemas.microsoft.com/office/drawing/2014/main" val="10007"/>
                  </a:ext>
                </a:extLst>
              </a:tr>
              <a:tr h="316638">
                <a:tc>
                  <a:txBody>
                    <a:bodyPr/>
                    <a:lstStyle/>
                    <a:p>
                      <a:pPr lvl="0">
                        <a:buNone/>
                      </a:pPr>
                      <a:r>
                        <a:rPr lang="en-US" sz="1000" dirty="0">
                          <a:effectLst/>
                          <a:latin typeface="Calibri"/>
                        </a:rPr>
                        <a:t>AEYAA5D</a:t>
                      </a:r>
                      <a:endParaRPr sz="1000" dirty="0">
                        <a:latin typeface="Calibri"/>
                        <a:sym typeface="Calibri"/>
                      </a:endParaRPr>
                    </a:p>
                  </a:txBody>
                  <a:tcPr anchor="ctr">
                    <a:lnL>
                      <a:noFill/>
                    </a:lnL>
                    <a:lnR>
                      <a:noFill/>
                    </a:lnR>
                    <a:lnT>
                      <a:noFill/>
                    </a:lnT>
                    <a:lnB>
                      <a:noFill/>
                    </a:lnB>
                    <a:solidFill>
                      <a:schemeClr val="bg1">
                        <a:lumMod val="95000"/>
                      </a:schemeClr>
                    </a:solidFill>
                  </a:tcPr>
                </a:tc>
                <a:tc>
                  <a:txBody>
                    <a:bodyPr/>
                    <a:lstStyle/>
                    <a:p>
                      <a:pPr lvl="0" algn="l">
                        <a:lnSpc>
                          <a:spcPct val="100000"/>
                        </a:lnSpc>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3 year (200+)</a:t>
                      </a:r>
                      <a:endParaRPr sz="1000" b="0" i="0" u="none" strike="noStrike" noProof="0" dirty="0">
                        <a:solidFill>
                          <a:srgbClr val="000000"/>
                        </a:solidFill>
                        <a:latin typeface="Calibri"/>
                        <a:sym typeface="Calibri"/>
                      </a:endParaRPr>
                    </a:p>
                  </a:txBody>
                  <a:tcPr marL="91425" marR="91425" marT="91425" marB="91425">
                    <a:lnL>
                      <a:noFill/>
                    </a:lnL>
                    <a:solidFill>
                      <a:srgbClr val="F3F3F3"/>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sym typeface="Calibri"/>
                        </a:rPr>
                        <a:t>$</a:t>
                      </a:r>
                      <a:r>
                        <a:rPr lang="en-US" sz="1000" b="0" i="0" u="none" strike="noStrike" noProof="0" dirty="0">
                          <a:solidFill>
                            <a:srgbClr val="38256E"/>
                          </a:solidFill>
                          <a:latin typeface="Calibri"/>
                        </a:rPr>
                        <a:t>106.31</a:t>
                      </a:r>
                      <a:endParaRPr lang="en-US" sz="1000" b="0" i="0" u="none" strike="noStrike" noProof="0">
                        <a:solidFill>
                          <a:srgbClr val="38256E"/>
                        </a:solidFill>
                        <a:latin typeface="Calibri"/>
                      </a:endParaRPr>
                    </a:p>
                  </a:txBody>
                  <a:tcPr marL="91425" marR="91425" marT="91425" marB="91425">
                    <a:solidFill>
                      <a:srgbClr val="EFEFEF"/>
                    </a:solidFill>
                  </a:tcPr>
                </a:tc>
                <a:extLst>
                  <a:ext uri="{0D108BD9-81ED-4DB2-BD59-A6C34878D82A}">
                    <a16:rowId xmlns:a16="http://schemas.microsoft.com/office/drawing/2014/main" val="10008"/>
                  </a:ext>
                </a:extLst>
              </a:tr>
              <a:tr h="316638">
                <a:tc>
                  <a:txBody>
                    <a:bodyPr/>
                    <a:lstStyle/>
                    <a:p>
                      <a:pPr lvl="0">
                        <a:buNone/>
                      </a:pPr>
                      <a:r>
                        <a:rPr lang="en-US" sz="1000" dirty="0">
                          <a:effectLst/>
                          <a:latin typeface="Calibri"/>
                        </a:rPr>
                        <a:t>AEYAA5E</a:t>
                      </a:r>
                      <a:endParaRPr sz="1000" dirty="0">
                        <a:latin typeface="Calibri"/>
                        <a:sym typeface="Calibri"/>
                      </a:endParaRPr>
                    </a:p>
                  </a:txBody>
                  <a:tcPr anchor="ctr">
                    <a:lnL>
                      <a:noFill/>
                    </a:lnL>
                    <a:lnR>
                      <a:noFill/>
                    </a:lnR>
                    <a:lnT>
                      <a:noFill/>
                    </a:lnT>
                    <a:lnB>
                      <a:noFill/>
                    </a:lnB>
                    <a:noFill/>
                  </a:tcPr>
                </a:tc>
                <a:tc>
                  <a:txBody>
                    <a:bodyPr/>
                    <a:lstStyle/>
                    <a:p>
                      <a:pPr lvl="0" algn="l">
                        <a:lnSpc>
                          <a:spcPct val="100000"/>
                        </a:lnSpc>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4 year (200+)</a:t>
                      </a:r>
                      <a:endParaRPr sz="1000" b="0" i="0" u="none" strike="noStrike" noProof="0" dirty="0">
                        <a:solidFill>
                          <a:srgbClr val="000000"/>
                        </a:solidFill>
                        <a:latin typeface="Calibri"/>
                        <a:sym typeface="Calibri"/>
                      </a:endParaRPr>
                    </a:p>
                  </a:txBody>
                  <a:tcPr marL="91425" marR="91425" marT="91425" marB="91425">
                    <a:lnL>
                      <a:noFill/>
                    </a:lnL>
                    <a:solidFill>
                      <a:srgbClr val="FFFFFF"/>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sym typeface="Calibri"/>
                        </a:rPr>
                        <a:t>$</a:t>
                      </a:r>
                      <a:r>
                        <a:rPr lang="en-US" sz="1000" b="0" i="0" u="none" strike="noStrike" noProof="0" dirty="0">
                          <a:solidFill>
                            <a:srgbClr val="38256E"/>
                          </a:solidFill>
                          <a:latin typeface="Calibri"/>
                        </a:rPr>
                        <a:t>106.31</a:t>
                      </a:r>
                      <a:endParaRPr sz="1000" b="0" i="0" u="none" strike="noStrike" noProof="0">
                        <a:solidFill>
                          <a:srgbClr val="38256E"/>
                        </a:solidFill>
                        <a:latin typeface="Calibri"/>
                        <a:sym typeface="Calibri"/>
                      </a:endParaRPr>
                    </a:p>
                  </a:txBody>
                  <a:tcPr marL="91425" marR="91425" marT="91425" marB="91425"/>
                </a:tc>
                <a:extLst>
                  <a:ext uri="{0D108BD9-81ED-4DB2-BD59-A6C34878D82A}">
                    <a16:rowId xmlns:a16="http://schemas.microsoft.com/office/drawing/2014/main" val="10009"/>
                  </a:ext>
                </a:extLst>
              </a:tr>
              <a:tr h="356216">
                <a:tc>
                  <a:txBody>
                    <a:bodyPr/>
                    <a:lstStyle/>
                    <a:p>
                      <a:pPr lvl="0">
                        <a:lnSpc>
                          <a:spcPct val="100000"/>
                        </a:lnSpc>
                        <a:buNone/>
                      </a:pPr>
                      <a:r>
                        <a:rPr lang="en-US" sz="1000" dirty="0">
                          <a:effectLst/>
                          <a:latin typeface="Calibri"/>
                        </a:rPr>
                        <a:t>AEYAA5F</a:t>
                      </a:r>
                      <a:endParaRPr sz="1000" dirty="0">
                        <a:latin typeface="Calibri"/>
                        <a:sym typeface="Calibri"/>
                      </a:endParaRPr>
                    </a:p>
                  </a:txBody>
                  <a:tcPr anchor="ctr">
                    <a:lnL>
                      <a:noFill/>
                    </a:lnL>
                    <a:lnR>
                      <a:noFill/>
                    </a:lnR>
                    <a:lnT>
                      <a:noFill/>
                    </a:lnT>
                    <a:lnB>
                      <a:noFill/>
                    </a:lnB>
                    <a:solidFill>
                      <a:schemeClr val="bg1">
                        <a:lumMod val="95000"/>
                      </a:schemeClr>
                    </a:solidFill>
                  </a:tcPr>
                </a:tc>
                <a:tc>
                  <a:txBody>
                    <a:bodyPr/>
                    <a:lstStyle/>
                    <a:p>
                      <a:pPr lvl="0" algn="l">
                        <a:lnSpc>
                          <a:spcPct val="100000"/>
                        </a:lnSpc>
                        <a:spcBef>
                          <a:spcPts val="0"/>
                        </a:spcBef>
                        <a:spcAft>
                          <a:spcPts val="0"/>
                        </a:spcAft>
                        <a:buNone/>
                      </a:pPr>
                      <a:r>
                        <a:rPr lang="en-US" sz="1000" b="1" i="0" u="none" strike="noStrike" noProof="0" dirty="0">
                          <a:solidFill>
                            <a:srgbClr val="351C75"/>
                          </a:solidFill>
                          <a:latin typeface="Calibri"/>
                        </a:rPr>
                        <a:t>R2Me License</a:t>
                      </a:r>
                      <a:r>
                        <a:rPr lang="en-US" sz="1000" b="0" i="0" u="none" strike="noStrike" noProof="0" dirty="0">
                          <a:solidFill>
                            <a:srgbClr val="351C75"/>
                          </a:solidFill>
                          <a:latin typeface="Calibri"/>
                        </a:rPr>
                        <a:t>, 5 year (200+)</a:t>
                      </a:r>
                      <a:endParaRPr sz="1000" b="0" i="0" u="none" strike="noStrike" noProof="0" dirty="0">
                        <a:solidFill>
                          <a:srgbClr val="000000"/>
                        </a:solidFill>
                        <a:latin typeface="Calibri"/>
                        <a:sym typeface="Calibri"/>
                      </a:endParaRPr>
                    </a:p>
                  </a:txBody>
                  <a:tcPr marL="91425" marR="91425" marT="91425" marB="91425" anchor="ctr">
                    <a:lnL>
                      <a:noFill/>
                    </a:lnL>
                    <a:solidFill>
                      <a:srgbClr val="F3F3F3"/>
                    </a:solidFill>
                  </a:tcPr>
                </a:tc>
                <a:tc>
                  <a:txBody>
                    <a:bodyPr/>
                    <a:lstStyle/>
                    <a:p>
                      <a:pPr lvl="0" algn="l">
                        <a:lnSpc>
                          <a:spcPct val="100000"/>
                        </a:lnSpc>
                        <a:spcBef>
                          <a:spcPts val="0"/>
                        </a:spcBef>
                        <a:spcAft>
                          <a:spcPts val="0"/>
                        </a:spcAft>
                        <a:buNone/>
                      </a:pPr>
                      <a:r>
                        <a:rPr lang="en-US" sz="1000" b="0" i="0" u="none" strike="noStrike" noProof="0" dirty="0">
                          <a:solidFill>
                            <a:srgbClr val="38256E"/>
                          </a:solidFill>
                          <a:latin typeface="Calibri"/>
                          <a:sym typeface="Calibri"/>
                        </a:rPr>
                        <a:t>$</a:t>
                      </a:r>
                      <a:r>
                        <a:rPr lang="en-US" sz="1000" b="0" i="0" u="none" strike="noStrike" noProof="0" dirty="0">
                          <a:solidFill>
                            <a:srgbClr val="38256E"/>
                          </a:solidFill>
                          <a:latin typeface="Calibri"/>
                        </a:rPr>
                        <a:t>106.31</a:t>
                      </a:r>
                      <a:endParaRPr lang="en-US" sz="1000" b="0" i="0" u="none" strike="noStrike" noProof="0">
                        <a:solidFill>
                          <a:srgbClr val="38256E"/>
                        </a:solidFill>
                        <a:latin typeface="Calibri"/>
                      </a:endParaRPr>
                    </a:p>
                  </a:txBody>
                  <a:tcPr marL="91425" marR="91425" marT="91425" marB="91425" anchor="ctr">
                    <a:solidFill>
                      <a:srgbClr val="EFEFEF"/>
                    </a:solidFill>
                  </a:tcPr>
                </a:tc>
                <a:extLst>
                  <a:ext uri="{0D108BD9-81ED-4DB2-BD59-A6C34878D82A}">
                    <a16:rowId xmlns:a16="http://schemas.microsoft.com/office/drawing/2014/main" val="10010"/>
                  </a:ext>
                </a:extLst>
              </a:tr>
            </a:tbl>
          </a:graphicData>
        </a:graphic>
      </p:graphicFrame>
      <p:graphicFrame>
        <p:nvGraphicFramePr>
          <p:cNvPr id="108" name="Google Shape;108;p11">
            <a:extLst>
              <a:ext uri="{FF2B5EF4-FFF2-40B4-BE49-F238E27FC236}">
                <a16:creationId xmlns:a16="http://schemas.microsoft.com/office/drawing/2014/main" id="{8B74BCB0-8445-CE07-A705-1C7EBCBF5959}"/>
              </a:ext>
            </a:extLst>
          </p:cNvPr>
          <p:cNvGraphicFramePr/>
          <p:nvPr/>
        </p:nvGraphicFramePr>
        <p:xfrm>
          <a:off x="7774850" y="1093015"/>
          <a:ext cx="3336625" cy="1798200"/>
        </p:xfrm>
        <a:graphic>
          <a:graphicData uri="http://schemas.openxmlformats.org/drawingml/2006/table">
            <a:tbl>
              <a:tblPr>
                <a:noFill/>
                <a:tableStyleId>{A300FE13-4529-4BDE-A557-FEC86FE4ADAF}</a:tableStyleId>
              </a:tblPr>
              <a:tblGrid>
                <a:gridCol w="879475">
                  <a:extLst>
                    <a:ext uri="{9D8B030D-6E8A-4147-A177-3AD203B41FA5}">
                      <a16:colId xmlns:a16="http://schemas.microsoft.com/office/drawing/2014/main" val="20000"/>
                    </a:ext>
                  </a:extLst>
                </a:gridCol>
                <a:gridCol w="1686000">
                  <a:extLst>
                    <a:ext uri="{9D8B030D-6E8A-4147-A177-3AD203B41FA5}">
                      <a16:colId xmlns:a16="http://schemas.microsoft.com/office/drawing/2014/main" val="20001"/>
                    </a:ext>
                  </a:extLst>
                </a:gridCol>
                <a:gridCol w="771150">
                  <a:extLst>
                    <a:ext uri="{9D8B030D-6E8A-4147-A177-3AD203B41FA5}">
                      <a16:colId xmlns:a16="http://schemas.microsoft.com/office/drawing/2014/main" val="20002"/>
                    </a:ext>
                  </a:extLst>
                </a:gridCol>
              </a:tblGrid>
              <a:tr h="249525">
                <a:tc gridSpan="3">
                  <a:txBody>
                    <a:bodyPr/>
                    <a:lstStyle/>
                    <a:p>
                      <a:pPr marL="0" lvl="0" indent="0" algn="ctr" rtl="0">
                        <a:spcBef>
                          <a:spcPts val="0"/>
                        </a:spcBef>
                        <a:spcAft>
                          <a:spcPts val="0"/>
                        </a:spcAft>
                        <a:buNone/>
                      </a:pPr>
                      <a:r>
                        <a:rPr lang="en-US" sz="1000" b="1">
                          <a:solidFill>
                            <a:schemeClr val="lt1"/>
                          </a:solidFill>
                          <a:latin typeface="Calibri"/>
                          <a:ea typeface="Calibri"/>
                          <a:cs typeface="Calibri"/>
                          <a:sym typeface="Calibri"/>
                        </a:rPr>
                        <a:t>Installation Fees and Pro Services</a:t>
                      </a:r>
                      <a:endParaRPr sz="1000">
                        <a:solidFill>
                          <a:schemeClr val="lt1"/>
                        </a:solidFill>
                        <a:latin typeface="Calibri"/>
                        <a:ea typeface="Calibri"/>
                        <a:cs typeface="Calibri"/>
                        <a:sym typeface="Calibri"/>
                      </a:endParaRPr>
                    </a:p>
                  </a:txBody>
                  <a:tcPr marL="91425" marR="91425" marT="91425" marB="91425">
                    <a:solidFill>
                      <a:srgbClr val="20124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400">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7640005345</a:t>
                      </a:r>
                      <a:endParaRPr>
                        <a:solidFill>
                          <a:srgbClr val="351C75"/>
                        </a:solidFill>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SEC Consultation </a:t>
                      </a:r>
                      <a:endParaRPr sz="1000">
                        <a:solidFill>
                          <a:srgbClr val="351C75"/>
                        </a:solidFill>
                        <a:latin typeface="Calibri"/>
                        <a:ea typeface="Calibri"/>
                        <a:cs typeface="Calibri"/>
                        <a:sym typeface="Calibri"/>
                      </a:endParaRPr>
                    </a:p>
                    <a:p>
                      <a:pPr marL="0" lvl="0" indent="0" algn="ctr" rtl="0">
                        <a:spcBef>
                          <a:spcPts val="0"/>
                        </a:spcBef>
                        <a:spcAft>
                          <a:spcPts val="0"/>
                        </a:spcAft>
                        <a:buNone/>
                      </a:pPr>
                      <a:r>
                        <a:rPr lang="en-US" sz="1000">
                          <a:solidFill>
                            <a:srgbClr val="351C75"/>
                          </a:solidFill>
                          <a:latin typeface="Calibri"/>
                          <a:ea typeface="Calibri"/>
                          <a:cs typeface="Calibri"/>
                          <a:sym typeface="Calibri"/>
                        </a:rPr>
                        <a:t>Services for DP</a:t>
                      </a:r>
                      <a:endParaRPr sz="1000">
                        <a:solidFill>
                          <a:srgbClr val="351C75"/>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$200.00</a:t>
                      </a:r>
                      <a:endParaRPr sz="1000">
                        <a:solidFill>
                          <a:srgbClr val="351C75"/>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1"/>
                  </a:ext>
                </a:extLst>
              </a:tr>
              <a:tr h="272400">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7640005346</a:t>
                      </a:r>
                      <a:endParaRPr sz="1000">
                        <a:solidFill>
                          <a:srgbClr val="351C75"/>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SEC DEVELOPMENT SERVICES FOR DP</a:t>
                      </a:r>
                      <a:endParaRPr sz="1000">
                        <a:solidFill>
                          <a:srgbClr val="351C75"/>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$350.00</a:t>
                      </a:r>
                      <a:endParaRPr sz="1000">
                        <a:solidFill>
                          <a:srgbClr val="351C75"/>
                        </a:solidFill>
                        <a:latin typeface="Calibri"/>
                        <a:ea typeface="Calibri"/>
                        <a:cs typeface="Calibri"/>
                        <a:sym typeface="Calibri"/>
                      </a:endParaRPr>
                    </a:p>
                  </a:txBody>
                  <a:tcPr marL="91425" marR="91425" marT="91425" marB="91425" anchor="ctr">
                    <a:solidFill>
                      <a:srgbClr val="F3F3F3"/>
                    </a:solidFill>
                  </a:tcPr>
                </a:tc>
                <a:extLst>
                  <a:ext uri="{0D108BD9-81ED-4DB2-BD59-A6C34878D82A}">
                    <a16:rowId xmlns:a16="http://schemas.microsoft.com/office/drawing/2014/main" val="10002"/>
                  </a:ext>
                </a:extLst>
              </a:tr>
              <a:tr h="272400">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7640015792</a:t>
                      </a:r>
                      <a:endParaRPr sz="1000">
                        <a:solidFill>
                          <a:srgbClr val="351C75"/>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DP REMOTE INSTALLATION </a:t>
                      </a:r>
                      <a:endParaRPr sz="1000">
                        <a:solidFill>
                          <a:srgbClr val="351C75"/>
                        </a:solidFill>
                        <a:latin typeface="Calibri"/>
                        <a:ea typeface="Calibri"/>
                        <a:cs typeface="Calibri"/>
                        <a:sym typeface="Calibri"/>
                      </a:endParaRPr>
                    </a:p>
                    <a:p>
                      <a:pPr marL="0" lvl="0" indent="0" algn="ctr" rtl="0">
                        <a:spcBef>
                          <a:spcPts val="0"/>
                        </a:spcBef>
                        <a:spcAft>
                          <a:spcPts val="0"/>
                        </a:spcAft>
                        <a:buNone/>
                      </a:pPr>
                      <a:r>
                        <a:rPr lang="en-US" sz="1000">
                          <a:solidFill>
                            <a:srgbClr val="351C75"/>
                          </a:solidFill>
                          <a:latin typeface="Calibri"/>
                          <a:ea typeface="Calibri"/>
                          <a:cs typeface="Calibri"/>
                          <a:sym typeface="Calibri"/>
                        </a:rPr>
                        <a:t>SERVICES BY SEC</a:t>
                      </a:r>
                      <a:endParaRPr sz="1000">
                        <a:solidFill>
                          <a:srgbClr val="351C75"/>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Clr>
                          <a:schemeClr val="dk1"/>
                        </a:buClr>
                        <a:buSzPts val="1100"/>
                        <a:buFont typeface="Arial"/>
                        <a:buNone/>
                      </a:pPr>
                      <a:r>
                        <a:rPr lang="en-US" sz="1000">
                          <a:solidFill>
                            <a:srgbClr val="351C75"/>
                          </a:solidFill>
                          <a:latin typeface="Calibri"/>
                          <a:ea typeface="Calibri"/>
                          <a:cs typeface="Calibri"/>
                          <a:sym typeface="Calibri"/>
                        </a:rPr>
                        <a:t>$350.00</a:t>
                      </a:r>
                      <a:endParaRPr sz="1000">
                        <a:solidFill>
                          <a:srgbClr val="351C75"/>
                        </a:solidFill>
                        <a:latin typeface="Calibri"/>
                        <a:ea typeface="Calibri"/>
                        <a:cs typeface="Calibri"/>
                        <a:sym typeface="Calibri"/>
                      </a:endParaRPr>
                    </a:p>
                    <a:p>
                      <a:pPr marL="0" lvl="0" indent="0" algn="l" rtl="0">
                        <a:spcBef>
                          <a:spcPts val="0"/>
                        </a:spcBef>
                        <a:spcAft>
                          <a:spcPts val="0"/>
                        </a:spcAft>
                        <a:buNone/>
                      </a:pPr>
                      <a:endParaRPr sz="1000">
                        <a:solidFill>
                          <a:srgbClr val="351C75"/>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3"/>
                  </a:ext>
                </a:extLst>
              </a:tr>
            </a:tbl>
          </a:graphicData>
        </a:graphic>
      </p:graphicFrame>
      <p:sp>
        <p:nvSpPr>
          <p:cNvPr id="110" name="Google Shape;110;p11">
            <a:extLst>
              <a:ext uri="{FF2B5EF4-FFF2-40B4-BE49-F238E27FC236}">
                <a16:creationId xmlns:a16="http://schemas.microsoft.com/office/drawing/2014/main" id="{A0575E05-60AD-4E95-BE14-99FA98CD8DF0}"/>
              </a:ext>
            </a:extLst>
          </p:cNvPr>
          <p:cNvSpPr txBox="1"/>
          <p:nvPr/>
        </p:nvSpPr>
        <p:spPr>
          <a:xfrm>
            <a:off x="7600050" y="4040050"/>
            <a:ext cx="1265100" cy="6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500" b="1" dirty="0">
                <a:solidFill>
                  <a:srgbClr val="FFFFFF"/>
                </a:solidFill>
                <a:latin typeface="Calibri"/>
                <a:ea typeface="Calibri"/>
                <a:cs typeface="Calibri"/>
                <a:sym typeface="Calibri"/>
              </a:rPr>
              <a:t>UPGRADES </a:t>
            </a:r>
            <a:endParaRPr sz="1500" b="1">
              <a:solidFill>
                <a:srgbClr val="FFFFFF"/>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500" b="1" dirty="0">
                <a:solidFill>
                  <a:srgbClr val="FFFFFF"/>
                </a:solidFill>
                <a:latin typeface="Calibri"/>
                <a:ea typeface="Calibri"/>
                <a:cs typeface="Calibri"/>
                <a:sym typeface="Calibri"/>
              </a:rPr>
              <a:t>AVAILABE!</a:t>
            </a:r>
            <a:endParaRPr sz="1500" b="1" dirty="0">
              <a:solidFill>
                <a:schemeClr val="lt1"/>
              </a:solidFill>
              <a:latin typeface="Calibri"/>
              <a:ea typeface="Calibri"/>
              <a:cs typeface="Calibri"/>
              <a:sym typeface="Calibri"/>
            </a:endParaRPr>
          </a:p>
        </p:txBody>
      </p:sp>
      <p:sp>
        <p:nvSpPr>
          <p:cNvPr id="111" name="Google Shape;111;p11">
            <a:extLst>
              <a:ext uri="{FF2B5EF4-FFF2-40B4-BE49-F238E27FC236}">
                <a16:creationId xmlns:a16="http://schemas.microsoft.com/office/drawing/2014/main" id="{EB110ED5-E8AA-9803-BC87-78AD91263BD2}"/>
              </a:ext>
            </a:extLst>
          </p:cNvPr>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2022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04C1A7DD-9BD4-7942-523A-1187E9DF2058}"/>
            </a:ext>
          </a:extLst>
        </p:cNvPr>
        <p:cNvGrpSpPr/>
        <p:nvPr/>
      </p:nvGrpSpPr>
      <p:grpSpPr>
        <a:xfrm>
          <a:off x="0" y="0"/>
          <a:ext cx="0" cy="0"/>
          <a:chOff x="0" y="0"/>
          <a:chExt cx="0" cy="0"/>
        </a:xfrm>
      </p:grpSpPr>
      <p:sp>
        <p:nvSpPr>
          <p:cNvPr id="63" name="Google Shape;63;p8">
            <a:extLst>
              <a:ext uri="{FF2B5EF4-FFF2-40B4-BE49-F238E27FC236}">
                <a16:creationId xmlns:a16="http://schemas.microsoft.com/office/drawing/2014/main" id="{9714E53F-2A68-9ECF-5C66-4E6607484D2B}"/>
              </a:ext>
            </a:extLst>
          </p:cNvPr>
          <p:cNvSpPr txBox="1"/>
          <p:nvPr/>
        </p:nvSpPr>
        <p:spPr>
          <a:xfrm>
            <a:off x="959050" y="2716325"/>
            <a:ext cx="3611400" cy="1396800"/>
          </a:xfrm>
          <a:prstGeom prst="rect">
            <a:avLst/>
          </a:prstGeom>
          <a:noFill/>
          <a:ln>
            <a:noFill/>
          </a:ln>
        </p:spPr>
        <p:txBody>
          <a:bodyPr spcFirstLastPara="1" wrap="square" lIns="0" tIns="0" rIns="0" bIns="0" anchor="ctr" anchorCtr="0">
            <a:noAutofit/>
          </a:bodyPr>
          <a:lstStyle/>
          <a:p>
            <a:pPr marL="0" marR="0" lvl="0" indent="0" algn="ctr">
              <a:lnSpc>
                <a:spcPct val="90000"/>
              </a:lnSpc>
              <a:spcBef>
                <a:spcPts val="0"/>
              </a:spcBef>
              <a:spcAft>
                <a:spcPts val="0"/>
              </a:spcAft>
              <a:buNone/>
            </a:pPr>
            <a:r>
              <a:rPr lang="en-US" sz="3600" b="1" dirty="0">
                <a:solidFill>
                  <a:srgbClr val="38256E"/>
                </a:solidFill>
                <a:latin typeface="Calibri"/>
                <a:ea typeface="Calibri"/>
                <a:cs typeface="Calibri"/>
                <a:sym typeface="Calibri"/>
              </a:rPr>
              <a:t>Ordering</a:t>
            </a:r>
            <a:endParaRPr lang="en-US" dirty="0"/>
          </a:p>
          <a:p>
            <a:pPr marL="0" marR="0" lvl="0" indent="0" algn="ctr" rtl="0">
              <a:lnSpc>
                <a:spcPct val="90000"/>
              </a:lnSpc>
              <a:spcBef>
                <a:spcPts val="0"/>
              </a:spcBef>
              <a:spcAft>
                <a:spcPts val="0"/>
              </a:spcAft>
              <a:buClr>
                <a:srgbClr val="000000"/>
              </a:buClr>
              <a:buSzPts val="3200"/>
              <a:buFont typeface="Arial"/>
              <a:buNone/>
            </a:pPr>
            <a:endParaRPr sz="3600" b="1">
              <a:solidFill>
                <a:srgbClr val="38256E"/>
              </a:solidFill>
              <a:latin typeface="Calibri"/>
              <a:ea typeface="Calibri"/>
              <a:cs typeface="Calibri"/>
              <a:sym typeface="Calibri"/>
            </a:endParaRPr>
          </a:p>
        </p:txBody>
      </p:sp>
      <p:sp>
        <p:nvSpPr>
          <p:cNvPr id="64" name="Google Shape;64;p8">
            <a:extLst>
              <a:ext uri="{FF2B5EF4-FFF2-40B4-BE49-F238E27FC236}">
                <a16:creationId xmlns:a16="http://schemas.microsoft.com/office/drawing/2014/main" id="{DF9F394C-2EC3-2189-8C30-758464FF7490}"/>
              </a:ext>
            </a:extLst>
          </p:cNvPr>
          <p:cNvSpPr/>
          <p:nvPr/>
        </p:nvSpPr>
        <p:spPr>
          <a:xfrm>
            <a:off x="93110" y="-12"/>
            <a:ext cx="1089300" cy="1090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grpSp>
        <p:nvGrpSpPr>
          <p:cNvPr id="65" name="Google Shape;65;p8">
            <a:extLst>
              <a:ext uri="{FF2B5EF4-FFF2-40B4-BE49-F238E27FC236}">
                <a16:creationId xmlns:a16="http://schemas.microsoft.com/office/drawing/2014/main" id="{C5F5B4EF-B4A7-0A46-4631-F451084A37D8}"/>
              </a:ext>
            </a:extLst>
          </p:cNvPr>
          <p:cNvGrpSpPr/>
          <p:nvPr/>
        </p:nvGrpSpPr>
        <p:grpSpPr>
          <a:xfrm>
            <a:off x="4721313" y="787125"/>
            <a:ext cx="5425162" cy="4977425"/>
            <a:chOff x="4721313" y="787125"/>
            <a:chExt cx="5425162" cy="4977425"/>
          </a:xfrm>
        </p:grpSpPr>
        <p:pic>
          <p:nvPicPr>
            <p:cNvPr id="66" name="Google Shape;66;p8">
              <a:extLst>
                <a:ext uri="{FF2B5EF4-FFF2-40B4-BE49-F238E27FC236}">
                  <a16:creationId xmlns:a16="http://schemas.microsoft.com/office/drawing/2014/main" id="{188586F1-A66C-847B-F85D-72F9D259CB0D}"/>
                </a:ext>
              </a:extLst>
            </p:cNvPr>
            <p:cNvPicPr preferRelativeResize="0"/>
            <p:nvPr/>
          </p:nvPicPr>
          <p:blipFill rotWithShape="1">
            <a:blip r:embed="rId4">
              <a:alphaModFix/>
            </a:blip>
            <a:srcRect/>
            <a:stretch/>
          </p:blipFill>
          <p:spPr>
            <a:xfrm>
              <a:off x="6235625" y="787125"/>
              <a:ext cx="3910850" cy="4977425"/>
            </a:xfrm>
            <a:prstGeom prst="rect">
              <a:avLst/>
            </a:prstGeom>
            <a:noFill/>
            <a:ln>
              <a:noFill/>
            </a:ln>
          </p:spPr>
        </p:pic>
        <p:pic>
          <p:nvPicPr>
            <p:cNvPr id="67" name="Google Shape;67;p8">
              <a:extLst>
                <a:ext uri="{FF2B5EF4-FFF2-40B4-BE49-F238E27FC236}">
                  <a16:creationId xmlns:a16="http://schemas.microsoft.com/office/drawing/2014/main" id="{78626C7A-F34C-CC0A-62A9-FF9B98BFB20D}"/>
                </a:ext>
              </a:extLst>
            </p:cNvPr>
            <p:cNvPicPr preferRelativeResize="0"/>
            <p:nvPr/>
          </p:nvPicPr>
          <p:blipFill>
            <a:blip r:embed="rId5">
              <a:alphaModFix/>
            </a:blip>
            <a:stretch>
              <a:fillRect/>
            </a:stretch>
          </p:blipFill>
          <p:spPr>
            <a:xfrm>
              <a:off x="4721313" y="2631388"/>
              <a:ext cx="5072116" cy="1220563"/>
            </a:xfrm>
            <a:prstGeom prst="rect">
              <a:avLst/>
            </a:prstGeom>
            <a:noFill/>
            <a:ln>
              <a:noFill/>
            </a:ln>
          </p:spPr>
        </p:pic>
      </p:grpSp>
    </p:spTree>
    <p:extLst>
      <p:ext uri="{BB962C8B-B14F-4D97-AF65-F5344CB8AC3E}">
        <p14:creationId xmlns:p14="http://schemas.microsoft.com/office/powerpoint/2010/main" val="415340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sp>
        <p:nvSpPr>
          <p:cNvPr id="226" name="Google Shape;226;p21"/>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ORDERING</a:t>
            </a:r>
            <a:endParaRPr sz="2500">
              <a:solidFill>
                <a:srgbClr val="38256E"/>
              </a:solidFill>
              <a:latin typeface="Calibri"/>
              <a:ea typeface="Calibri"/>
              <a:cs typeface="Calibri"/>
              <a:sym typeface="Calibri"/>
            </a:endParaRPr>
          </a:p>
        </p:txBody>
      </p:sp>
      <p:pic>
        <p:nvPicPr>
          <p:cNvPr id="227" name="Google Shape;227;p21"/>
          <p:cNvPicPr preferRelativeResize="0"/>
          <p:nvPr/>
        </p:nvPicPr>
        <p:blipFill>
          <a:blip r:embed="rId3">
            <a:alphaModFix/>
          </a:blip>
          <a:stretch>
            <a:fillRect/>
          </a:stretch>
        </p:blipFill>
        <p:spPr>
          <a:xfrm>
            <a:off x="146275" y="241325"/>
            <a:ext cx="1836076" cy="441950"/>
          </a:xfrm>
          <a:prstGeom prst="rect">
            <a:avLst/>
          </a:prstGeom>
          <a:noFill/>
          <a:ln>
            <a:noFill/>
          </a:ln>
        </p:spPr>
      </p:pic>
      <p:sp>
        <p:nvSpPr>
          <p:cNvPr id="228" name="Google Shape;228;p21"/>
          <p:cNvSpPr/>
          <p:nvPr/>
        </p:nvSpPr>
        <p:spPr>
          <a:xfrm>
            <a:off x="9969910" y="5069913"/>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
        <p:nvSpPr>
          <p:cNvPr id="229" name="Google Shape;229;p21"/>
          <p:cNvSpPr txBox="1"/>
          <p:nvPr/>
        </p:nvSpPr>
        <p:spPr>
          <a:xfrm>
            <a:off x="841350" y="1111125"/>
            <a:ext cx="4311600" cy="175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a:solidFill>
                  <a:srgbClr val="8E7CC3"/>
                </a:solidFill>
                <a:latin typeface="Calibri"/>
                <a:ea typeface="Calibri"/>
                <a:cs typeface="Calibri"/>
                <a:sym typeface="Calibri"/>
              </a:rPr>
              <a:t>Place order via Enterprise Resource Planning (ERP) system, such as SAP.</a:t>
            </a:r>
            <a:endParaRPr sz="1200" b="1">
              <a:solidFill>
                <a:srgbClr val="38256E"/>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38256E"/>
              </a:solidFill>
              <a:latin typeface="Calibri"/>
              <a:ea typeface="Calibri"/>
              <a:cs typeface="Calibri"/>
              <a:sym typeface="Calibri"/>
            </a:endParaRPr>
          </a:p>
          <a:p>
            <a:pPr marL="0" lvl="0" indent="0" algn="l" rtl="0">
              <a:lnSpc>
                <a:spcPct val="115000"/>
              </a:lnSpc>
              <a:spcBef>
                <a:spcPts val="0"/>
              </a:spcBef>
              <a:spcAft>
                <a:spcPts val="0"/>
              </a:spcAft>
              <a:buNone/>
            </a:pPr>
            <a:r>
              <a:rPr lang="en-US" b="1">
                <a:solidFill>
                  <a:srgbClr val="8E7CC3"/>
                </a:solidFill>
                <a:latin typeface="Calibri"/>
                <a:ea typeface="Calibri"/>
                <a:cs typeface="Calibri"/>
                <a:sym typeface="Calibri"/>
              </a:rPr>
              <a:t>Purchase Confirmation via Email</a:t>
            </a:r>
            <a:endParaRPr sz="1200" b="1">
              <a:solidFill>
                <a:srgbClr val="38256E"/>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rgbClr val="38256E"/>
                </a:solidFill>
                <a:latin typeface="Calibri"/>
                <a:ea typeface="Calibri"/>
                <a:cs typeface="Calibri"/>
                <a:sym typeface="Calibri"/>
              </a:rPr>
              <a:t>After placing an order, MarketPlace sends the customer a purchase code via email that can be redeemed within the MarketPlace.</a:t>
            </a:r>
            <a:endParaRPr/>
          </a:p>
        </p:txBody>
      </p:sp>
      <p:pic>
        <p:nvPicPr>
          <p:cNvPr id="230" name="Google Shape;230;p21"/>
          <p:cNvPicPr preferRelativeResize="0"/>
          <p:nvPr/>
        </p:nvPicPr>
        <p:blipFill rotWithShape="1">
          <a:blip r:embed="rId5">
            <a:alphaModFix/>
          </a:blip>
          <a:srcRect/>
          <a:stretch/>
        </p:blipFill>
        <p:spPr>
          <a:xfrm>
            <a:off x="5744941" y="-76200"/>
            <a:ext cx="5459062" cy="4616750"/>
          </a:xfrm>
          <a:prstGeom prst="rect">
            <a:avLst/>
          </a:prstGeom>
          <a:noFill/>
          <a:ln>
            <a:noFill/>
          </a:ln>
        </p:spPr>
      </p:pic>
      <p:pic>
        <p:nvPicPr>
          <p:cNvPr id="231" name="Google Shape;231;p21"/>
          <p:cNvPicPr preferRelativeResize="0"/>
          <p:nvPr/>
        </p:nvPicPr>
        <p:blipFill>
          <a:blip r:embed="rId6">
            <a:alphaModFix/>
          </a:blip>
          <a:stretch>
            <a:fillRect/>
          </a:stretch>
        </p:blipFill>
        <p:spPr>
          <a:xfrm>
            <a:off x="2657475" y="2987930"/>
            <a:ext cx="4650310" cy="1841920"/>
          </a:xfrm>
          <a:prstGeom prst="rect">
            <a:avLst/>
          </a:prstGeom>
          <a:noFill/>
          <a:ln>
            <a:noFill/>
          </a:ln>
          <a:effectLst>
            <a:outerShdw blurRad="257175" dist="133350" dir="3300000" algn="bl" rotWithShape="0">
              <a:srgbClr val="000000">
                <a:alpha val="32000"/>
              </a:srgbClr>
            </a:outerShdw>
          </a:effectLst>
        </p:spPr>
      </p:pic>
      <p:sp>
        <p:nvSpPr>
          <p:cNvPr id="232" name="Google Shape;232;p21"/>
          <p:cNvSpPr txBox="1"/>
          <p:nvPr/>
        </p:nvSpPr>
        <p:spPr>
          <a:xfrm>
            <a:off x="841350" y="5140800"/>
            <a:ext cx="39879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8E7CC3"/>
                </a:solidFill>
                <a:latin typeface="Calibri"/>
                <a:ea typeface="Calibri"/>
                <a:cs typeface="Calibri"/>
                <a:sym typeface="Calibri"/>
              </a:rPr>
              <a:t>NOTE:</a:t>
            </a:r>
            <a:r>
              <a:rPr lang="en-US" sz="1300" b="1">
                <a:solidFill>
                  <a:srgbClr val="38256E"/>
                </a:solidFill>
                <a:latin typeface="Calibri"/>
                <a:ea typeface="Calibri"/>
                <a:cs typeface="Calibri"/>
                <a:sym typeface="Calibri"/>
              </a:rPr>
              <a:t> </a:t>
            </a:r>
            <a:r>
              <a:rPr lang="en-US" sz="1200">
                <a:solidFill>
                  <a:srgbClr val="38256E"/>
                </a:solidFill>
                <a:latin typeface="Calibri"/>
                <a:ea typeface="Calibri"/>
                <a:cs typeface="Calibri"/>
                <a:sym typeface="Calibri"/>
              </a:rPr>
              <a:t>Term customers pay upfront for their plan, no refunds will be issued for changes, including removing purchased device licenses or canceling the plan.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18</a:t>
            </a:fld>
            <a:endParaRPr/>
          </a:p>
        </p:txBody>
      </p:sp>
      <p:graphicFrame>
        <p:nvGraphicFramePr>
          <p:cNvPr id="238" name="Google Shape;238;p22"/>
          <p:cNvGraphicFramePr/>
          <p:nvPr/>
        </p:nvGraphicFramePr>
        <p:xfrm>
          <a:off x="479400" y="2300315"/>
          <a:ext cx="3128625" cy="670500"/>
        </p:xfrm>
        <a:graphic>
          <a:graphicData uri="http://schemas.openxmlformats.org/drawingml/2006/table">
            <a:tbl>
              <a:tblPr>
                <a:noFill/>
                <a:tableStyleId>{A300FE13-4529-4BDE-A557-FEC86FE4ADAF}</a:tableStyleId>
              </a:tblPr>
              <a:tblGrid>
                <a:gridCol w="785025">
                  <a:extLst>
                    <a:ext uri="{9D8B030D-6E8A-4147-A177-3AD203B41FA5}">
                      <a16:colId xmlns:a16="http://schemas.microsoft.com/office/drawing/2014/main" val="20000"/>
                    </a:ext>
                  </a:extLst>
                </a:gridCol>
                <a:gridCol w="1797725">
                  <a:extLst>
                    <a:ext uri="{9D8B030D-6E8A-4147-A177-3AD203B41FA5}">
                      <a16:colId xmlns:a16="http://schemas.microsoft.com/office/drawing/2014/main" val="20001"/>
                    </a:ext>
                  </a:extLst>
                </a:gridCol>
                <a:gridCol w="545875">
                  <a:extLst>
                    <a:ext uri="{9D8B030D-6E8A-4147-A177-3AD203B41FA5}">
                      <a16:colId xmlns:a16="http://schemas.microsoft.com/office/drawing/2014/main" val="20002"/>
                    </a:ext>
                  </a:extLst>
                </a:gridCol>
              </a:tblGrid>
              <a:tr h="324350">
                <a:tc>
                  <a:txBody>
                    <a:bodyPr/>
                    <a:lstStyle/>
                    <a:p>
                      <a:pPr marL="0" marR="0" lvl="0" indent="0" algn="l" rtl="0">
                        <a:lnSpc>
                          <a:spcPct val="100000"/>
                        </a:lnSpc>
                        <a:spcBef>
                          <a:spcPts val="0"/>
                        </a:spcBef>
                        <a:spcAft>
                          <a:spcPts val="0"/>
                        </a:spcAft>
                        <a:buClr>
                          <a:srgbClr val="000000"/>
                        </a:buClr>
                        <a:buSzPts val="800"/>
                        <a:buFont typeface="Arial"/>
                        <a:buNone/>
                      </a:pPr>
                      <a:r>
                        <a:rPr lang="en-US" sz="1000" b="1" u="none" strike="noStrike" cap="none">
                          <a:solidFill>
                            <a:schemeClr val="lt1"/>
                          </a:solidFill>
                        </a:rPr>
                        <a:t>Item #</a:t>
                      </a:r>
                      <a:endParaRPr sz="1000" b="1" u="none" strike="noStrike" cap="none">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solidFill>
                      <a:srgbClr val="38256E"/>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1000" b="1" u="none" strike="noStrike" cap="none">
                          <a:solidFill>
                            <a:schemeClr val="lt1"/>
                          </a:solidFill>
                        </a:rPr>
                        <a:t>Item Description</a:t>
                      </a:r>
                      <a:endParaRPr sz="1000" b="1" u="none" strike="noStrike" cap="none">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a:solidFill>
                            <a:schemeClr val="lt1"/>
                          </a:solidFill>
                        </a:rPr>
                        <a:t>QTY</a:t>
                      </a:r>
                      <a:endParaRPr sz="1000" b="1" u="none" strike="noStrike" cap="none">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38256E"/>
                    </a:solidFill>
                  </a:tcPr>
                </a:tc>
                <a:extLst>
                  <a:ext uri="{0D108BD9-81ED-4DB2-BD59-A6C34878D82A}">
                    <a16:rowId xmlns:a16="http://schemas.microsoft.com/office/drawing/2014/main" val="10000"/>
                  </a:ext>
                </a:extLst>
              </a:tr>
              <a:tr h="279025">
                <a:tc>
                  <a:txBody>
                    <a:bodyPr/>
                    <a:lstStyle/>
                    <a:p>
                      <a:pPr marL="0" lvl="0" indent="0" algn="l" rtl="0">
                        <a:spcBef>
                          <a:spcPts val="0"/>
                        </a:spcBef>
                        <a:spcAft>
                          <a:spcPts val="0"/>
                        </a:spcAft>
                        <a:buNone/>
                      </a:pPr>
                      <a:r>
                        <a:rPr lang="en-US" sz="1000">
                          <a:solidFill>
                            <a:srgbClr val="351C75"/>
                          </a:solidFill>
                          <a:latin typeface="Calibri"/>
                          <a:ea typeface="Calibri"/>
                          <a:cs typeface="Calibri"/>
                          <a:sym typeface="Calibri"/>
                        </a:rPr>
                        <a:t>AEMPA01</a:t>
                      </a:r>
                      <a:endParaRPr sz="100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Clr>
                          <a:schemeClr val="dk1"/>
                        </a:buClr>
                        <a:buSzPts val="1100"/>
                        <a:buFont typeface="Arial"/>
                        <a:buNone/>
                      </a:pPr>
                      <a:r>
                        <a:rPr lang="en-US" sz="1000" b="1">
                          <a:solidFill>
                            <a:srgbClr val="351C75"/>
                          </a:solidFill>
                          <a:latin typeface="Calibri"/>
                          <a:ea typeface="Calibri"/>
                          <a:cs typeface="Calibri"/>
                          <a:sym typeface="Calibri"/>
                        </a:rPr>
                        <a:t>Device License, </a:t>
                      </a:r>
                      <a:r>
                        <a:rPr lang="en-US" sz="1000">
                          <a:solidFill>
                            <a:srgbClr val="351C75"/>
                          </a:solidFill>
                          <a:latin typeface="Calibri"/>
                          <a:ea typeface="Calibri"/>
                          <a:cs typeface="Calibri"/>
                          <a:sym typeface="Calibri"/>
                        </a:rPr>
                        <a:t>2 year (1-9)</a:t>
                      </a:r>
                      <a:endParaRPr sz="100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a:solidFill>
                            <a:srgbClr val="38256E"/>
                          </a:solidFill>
                        </a:rPr>
                        <a:t>3</a:t>
                      </a:r>
                      <a:endParaRPr sz="1000" u="none" strike="noStrike" cap="none">
                        <a:solidFill>
                          <a:srgbClr val="38256E"/>
                        </a:solidFill>
                      </a:endParaRPr>
                    </a:p>
                  </a:txBody>
                  <a:tcPr marL="91425" marR="91425" marT="91425" marB="91425">
                    <a:lnR w="28575" cap="flat" cmpd="sng">
                      <a:solidFill>
                        <a:schemeClr val="lt1"/>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39" name="Google Shape;239;p22"/>
          <p:cNvSpPr txBox="1"/>
          <p:nvPr/>
        </p:nvSpPr>
        <p:spPr>
          <a:xfrm>
            <a:off x="522300" y="973975"/>
            <a:ext cx="3128700" cy="1209600"/>
          </a:xfrm>
          <a:prstGeom prst="rect">
            <a:avLst/>
          </a:prstGeom>
          <a:noFill/>
          <a:ln>
            <a:noFill/>
          </a:ln>
        </p:spPr>
        <p:txBody>
          <a:bodyPr spcFirstLastPara="1" wrap="square" lIns="0" tIns="9000" rIns="0" bIns="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b="1">
                <a:solidFill>
                  <a:srgbClr val="8E7CC3"/>
                </a:solidFill>
                <a:latin typeface="Calibri"/>
                <a:ea typeface="Calibri"/>
                <a:cs typeface="Calibri"/>
                <a:sym typeface="Calibri"/>
              </a:rPr>
              <a:t>EXAMPLE 1:</a:t>
            </a:r>
            <a:r>
              <a:rPr lang="en-US" sz="1200">
                <a:solidFill>
                  <a:srgbClr val="38256E"/>
                </a:solidFill>
                <a:latin typeface="Calibri"/>
                <a:ea typeface="Calibri"/>
                <a:cs typeface="Calibri"/>
                <a:sym typeface="Calibri"/>
              </a:rPr>
              <a:t>  A small office has </a:t>
            </a:r>
            <a:r>
              <a:rPr lang="en-US" sz="1200" b="1">
                <a:solidFill>
                  <a:srgbClr val="38256E"/>
                </a:solidFill>
                <a:latin typeface="Calibri"/>
                <a:ea typeface="Calibri"/>
                <a:cs typeface="Calibri"/>
                <a:sym typeface="Calibri"/>
              </a:rPr>
              <a:t>3 devices </a:t>
            </a:r>
            <a:r>
              <a:rPr lang="en-US" sz="1200">
                <a:solidFill>
                  <a:srgbClr val="38256E"/>
                </a:solidFill>
                <a:latin typeface="Calibri"/>
                <a:ea typeface="Calibri"/>
                <a:cs typeface="Calibri"/>
                <a:sym typeface="Calibri"/>
              </a:rPr>
              <a:t>and wants to try out scan workflows for 2 years.</a:t>
            </a:r>
            <a:endParaRPr sz="1200">
              <a:solidFill>
                <a:srgbClr val="38256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00">
              <a:solidFill>
                <a:srgbClr val="38256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00">
              <a:solidFill>
                <a:srgbClr val="38256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b="1">
                <a:solidFill>
                  <a:srgbClr val="8E7CC3"/>
                </a:solidFill>
                <a:latin typeface="Calibri"/>
                <a:ea typeface="Calibri"/>
                <a:cs typeface="Calibri"/>
                <a:sym typeface="Calibri"/>
              </a:rPr>
              <a:t>A sales representative places an order for the following items: </a:t>
            </a:r>
            <a:endParaRPr b="1" i="0" u="none" strike="noStrike" cap="none">
              <a:solidFill>
                <a:srgbClr val="38256E"/>
              </a:solidFill>
              <a:latin typeface="Calibri"/>
              <a:ea typeface="Calibri"/>
              <a:cs typeface="Calibri"/>
              <a:sym typeface="Calibri"/>
            </a:endParaRPr>
          </a:p>
        </p:txBody>
      </p:sp>
      <p:sp>
        <p:nvSpPr>
          <p:cNvPr id="240" name="Google Shape;240;p22"/>
          <p:cNvSpPr txBox="1"/>
          <p:nvPr/>
        </p:nvSpPr>
        <p:spPr>
          <a:xfrm>
            <a:off x="4373025" y="973975"/>
            <a:ext cx="3582900" cy="1209600"/>
          </a:xfrm>
          <a:prstGeom prst="rect">
            <a:avLst/>
          </a:prstGeom>
          <a:noFill/>
          <a:ln>
            <a:noFill/>
          </a:ln>
        </p:spPr>
        <p:txBody>
          <a:bodyPr spcFirstLastPara="1" wrap="square" lIns="0" tIns="9000" rIns="0" bIns="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b="1">
                <a:solidFill>
                  <a:srgbClr val="8E7CC3"/>
                </a:solidFill>
                <a:latin typeface="Calibri"/>
                <a:ea typeface="Calibri"/>
                <a:cs typeface="Calibri"/>
                <a:sym typeface="Calibri"/>
              </a:rPr>
              <a:t>EXAMPLE 1.1: </a:t>
            </a:r>
            <a:r>
              <a:rPr lang="en-US" sz="1200">
                <a:solidFill>
                  <a:srgbClr val="38256E"/>
                </a:solidFill>
                <a:latin typeface="Calibri"/>
                <a:ea typeface="Calibri"/>
                <a:cs typeface="Calibri"/>
                <a:sym typeface="Calibri"/>
              </a:rPr>
              <a:t> Six months later, the same small office enjoyed the service and wants to add </a:t>
            </a:r>
            <a:r>
              <a:rPr lang="en-US" sz="1200" b="1">
                <a:solidFill>
                  <a:srgbClr val="38256E"/>
                </a:solidFill>
                <a:latin typeface="Calibri"/>
                <a:ea typeface="Calibri"/>
                <a:cs typeface="Calibri"/>
                <a:sym typeface="Calibri"/>
              </a:rPr>
              <a:t>5 additional devices </a:t>
            </a:r>
            <a:r>
              <a:rPr lang="en-US" sz="1200">
                <a:solidFill>
                  <a:srgbClr val="38256E"/>
                </a:solidFill>
                <a:latin typeface="Calibri"/>
                <a:ea typeface="Calibri"/>
                <a:cs typeface="Calibri"/>
                <a:sym typeface="Calibri"/>
              </a:rPr>
              <a:t>to their current instance/tenant for 2 years.</a:t>
            </a:r>
            <a:endParaRPr sz="1200">
              <a:solidFill>
                <a:srgbClr val="38256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00">
              <a:solidFill>
                <a:srgbClr val="38256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a:solidFill>
                  <a:srgbClr val="8E7CC3"/>
                </a:solidFill>
                <a:latin typeface="Calibri"/>
                <a:ea typeface="Calibri"/>
                <a:cs typeface="Calibri"/>
                <a:sym typeface="Calibri"/>
              </a:rPr>
              <a:t>A sales representative places an </a:t>
            </a:r>
            <a:endParaRPr b="1">
              <a:solidFill>
                <a:srgbClr val="8E7CC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a:solidFill>
                  <a:srgbClr val="8E7CC3"/>
                </a:solidFill>
                <a:latin typeface="Calibri"/>
                <a:ea typeface="Calibri"/>
                <a:cs typeface="Calibri"/>
                <a:sym typeface="Calibri"/>
              </a:rPr>
              <a:t>order for the following items: </a:t>
            </a:r>
            <a:endParaRPr b="1">
              <a:solidFill>
                <a:srgbClr val="38256E"/>
              </a:solidFill>
              <a:latin typeface="Calibri"/>
              <a:ea typeface="Calibri"/>
              <a:cs typeface="Calibri"/>
              <a:sym typeface="Calibri"/>
            </a:endParaRPr>
          </a:p>
        </p:txBody>
      </p:sp>
      <p:sp>
        <p:nvSpPr>
          <p:cNvPr id="241" name="Google Shape;241;p22"/>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ORDERING DEVICE LICENSES</a:t>
            </a:r>
            <a:r>
              <a:rPr lang="en-US" sz="2500" b="1">
                <a:solidFill>
                  <a:srgbClr val="9E9E9E"/>
                </a:solidFill>
                <a:latin typeface="Calibri"/>
                <a:ea typeface="Calibri"/>
                <a:cs typeface="Calibri"/>
                <a:sym typeface="Calibri"/>
              </a:rPr>
              <a:t> </a:t>
            </a:r>
            <a:r>
              <a:rPr lang="en-US" sz="2500" i="1">
                <a:solidFill>
                  <a:srgbClr val="9E9E9E"/>
                </a:solidFill>
                <a:latin typeface="Calibri"/>
                <a:ea typeface="Calibri"/>
                <a:cs typeface="Calibri"/>
                <a:sym typeface="Calibri"/>
              </a:rPr>
              <a:t>- EXAMPLE</a:t>
            </a:r>
            <a:endParaRPr sz="2500">
              <a:solidFill>
                <a:srgbClr val="9E9E9E"/>
              </a:solidFill>
              <a:latin typeface="Calibri"/>
              <a:ea typeface="Calibri"/>
              <a:cs typeface="Calibri"/>
              <a:sym typeface="Calibri"/>
            </a:endParaRPr>
          </a:p>
        </p:txBody>
      </p:sp>
      <p:pic>
        <p:nvPicPr>
          <p:cNvPr id="242" name="Google Shape;242;p22"/>
          <p:cNvPicPr preferRelativeResize="0"/>
          <p:nvPr/>
        </p:nvPicPr>
        <p:blipFill>
          <a:blip r:embed="rId3">
            <a:alphaModFix/>
          </a:blip>
          <a:stretch>
            <a:fillRect/>
          </a:stretch>
        </p:blipFill>
        <p:spPr>
          <a:xfrm>
            <a:off x="146275" y="241325"/>
            <a:ext cx="1836076" cy="441950"/>
          </a:xfrm>
          <a:prstGeom prst="rect">
            <a:avLst/>
          </a:prstGeom>
          <a:noFill/>
          <a:ln>
            <a:noFill/>
          </a:ln>
        </p:spPr>
      </p:pic>
      <p:pic>
        <p:nvPicPr>
          <p:cNvPr id="243" name="Google Shape;243;p22"/>
          <p:cNvPicPr preferRelativeResize="0"/>
          <p:nvPr/>
        </p:nvPicPr>
        <p:blipFill rotWithShape="1">
          <a:blip r:embed="rId4">
            <a:alphaModFix/>
          </a:blip>
          <a:srcRect l="50255" t="23862" r="17390" b="34007"/>
          <a:stretch/>
        </p:blipFill>
        <p:spPr>
          <a:xfrm>
            <a:off x="5232713" y="3921443"/>
            <a:ext cx="2287409" cy="2006332"/>
          </a:xfrm>
          <a:prstGeom prst="rect">
            <a:avLst/>
          </a:prstGeom>
          <a:noFill/>
          <a:ln>
            <a:noFill/>
          </a:ln>
          <a:effectLst>
            <a:outerShdw blurRad="57150" dist="104775" dir="3300000" algn="bl" rotWithShape="0">
              <a:srgbClr val="000000">
                <a:alpha val="18000"/>
              </a:srgbClr>
            </a:outerShdw>
          </a:effectLst>
        </p:spPr>
      </p:pic>
      <p:pic>
        <p:nvPicPr>
          <p:cNvPr id="244" name="Google Shape;244;p22"/>
          <p:cNvPicPr preferRelativeResize="0"/>
          <p:nvPr/>
        </p:nvPicPr>
        <p:blipFill>
          <a:blip r:embed="rId5">
            <a:alphaModFix/>
          </a:blip>
          <a:stretch>
            <a:fillRect/>
          </a:stretch>
        </p:blipFill>
        <p:spPr>
          <a:xfrm>
            <a:off x="5744117" y="2435500"/>
            <a:ext cx="4505318" cy="2831220"/>
          </a:xfrm>
          <a:prstGeom prst="rect">
            <a:avLst/>
          </a:prstGeom>
          <a:noFill/>
          <a:ln>
            <a:noFill/>
          </a:ln>
        </p:spPr>
      </p:pic>
      <p:graphicFrame>
        <p:nvGraphicFramePr>
          <p:cNvPr id="245" name="Google Shape;245;p22"/>
          <p:cNvGraphicFramePr/>
          <p:nvPr>
            <p:extLst>
              <p:ext uri="{D42A27DB-BD31-4B8C-83A1-F6EECF244321}">
                <p14:modId xmlns:p14="http://schemas.microsoft.com/office/powerpoint/2010/main" val="701886354"/>
              </p:ext>
            </p:extLst>
          </p:nvPr>
        </p:nvGraphicFramePr>
        <p:xfrm>
          <a:off x="4373025" y="2300315"/>
          <a:ext cx="3128625" cy="670500"/>
        </p:xfrm>
        <a:graphic>
          <a:graphicData uri="http://schemas.openxmlformats.org/drawingml/2006/table">
            <a:tbl>
              <a:tblPr>
                <a:noFill/>
                <a:tableStyleId>{A300FE13-4529-4BDE-A557-FEC86FE4ADAF}</a:tableStyleId>
              </a:tblPr>
              <a:tblGrid>
                <a:gridCol w="785025">
                  <a:extLst>
                    <a:ext uri="{9D8B030D-6E8A-4147-A177-3AD203B41FA5}">
                      <a16:colId xmlns:a16="http://schemas.microsoft.com/office/drawing/2014/main" val="20000"/>
                    </a:ext>
                  </a:extLst>
                </a:gridCol>
                <a:gridCol w="1797725">
                  <a:extLst>
                    <a:ext uri="{9D8B030D-6E8A-4147-A177-3AD203B41FA5}">
                      <a16:colId xmlns:a16="http://schemas.microsoft.com/office/drawing/2014/main" val="20001"/>
                    </a:ext>
                  </a:extLst>
                </a:gridCol>
                <a:gridCol w="545875">
                  <a:extLst>
                    <a:ext uri="{9D8B030D-6E8A-4147-A177-3AD203B41FA5}">
                      <a16:colId xmlns:a16="http://schemas.microsoft.com/office/drawing/2014/main" val="20002"/>
                    </a:ext>
                  </a:extLst>
                </a:gridCol>
              </a:tblGrid>
              <a:tr h="324350">
                <a:tc>
                  <a:txBody>
                    <a:bodyPr/>
                    <a:lstStyle/>
                    <a:p>
                      <a:pPr marL="0" marR="0" lvl="0" indent="0" algn="l"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rPr>
                        <a:t>Item #</a:t>
                      </a:r>
                      <a:endParaRPr sz="1000" b="1" u="none" strike="noStrike" cap="none" dirty="0">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solidFill>
                      <a:srgbClr val="38256E"/>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rPr>
                        <a:t>Item Description</a:t>
                      </a:r>
                      <a:endParaRPr sz="1000" b="1" u="none" strike="noStrike" cap="none" dirty="0">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rPr>
                        <a:t>QTY</a:t>
                      </a:r>
                      <a:endParaRPr sz="1000" b="1" u="none" strike="noStrike" cap="none" dirty="0">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38256E"/>
                    </a:solidFill>
                  </a:tcPr>
                </a:tc>
                <a:extLst>
                  <a:ext uri="{0D108BD9-81ED-4DB2-BD59-A6C34878D82A}">
                    <a16:rowId xmlns:a16="http://schemas.microsoft.com/office/drawing/2014/main" val="10000"/>
                  </a:ext>
                </a:extLst>
              </a:tr>
              <a:tr h="279025">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AEMPA01</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2 year (1-9)</a:t>
                      </a:r>
                      <a:endParaRPr sz="1000" dirty="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0" i="0" u="none" strike="noStrike" cap="none" dirty="0">
                          <a:solidFill>
                            <a:srgbClr val="351C75"/>
                          </a:solidFill>
                          <a:latin typeface="Calibri"/>
                          <a:ea typeface="Calibri"/>
                          <a:cs typeface="Calibri"/>
                          <a:sym typeface="Arial"/>
                        </a:rPr>
                        <a:t>5</a:t>
                      </a:r>
                      <a:endParaRPr sz="1000" b="0" i="0" u="none" strike="noStrike" cap="none" dirty="0">
                        <a:solidFill>
                          <a:srgbClr val="351C75"/>
                        </a:solidFill>
                        <a:latin typeface="Calibri"/>
                        <a:ea typeface="Calibri"/>
                        <a:cs typeface="Calibri"/>
                        <a:sym typeface="Arial"/>
                      </a:endParaRPr>
                    </a:p>
                  </a:txBody>
                  <a:tcPr marL="91425" marR="91425" marT="91425" marB="91425">
                    <a:lnR w="28575" cap="flat" cmpd="sng">
                      <a:solidFill>
                        <a:schemeClr val="lt1"/>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6" name="Google Shape;246;p22"/>
          <p:cNvSpPr txBox="1"/>
          <p:nvPr/>
        </p:nvSpPr>
        <p:spPr>
          <a:xfrm>
            <a:off x="7667000" y="5053433"/>
            <a:ext cx="2368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8E7CC3"/>
                </a:solidFill>
                <a:latin typeface="Calibri"/>
                <a:ea typeface="Calibri"/>
                <a:cs typeface="Calibri"/>
                <a:sym typeface="Calibri"/>
              </a:rPr>
              <a:t>NOTE:</a:t>
            </a:r>
            <a:r>
              <a:rPr lang="en-US" sz="1200" b="1">
                <a:solidFill>
                  <a:srgbClr val="38256E"/>
                </a:solidFill>
                <a:latin typeface="Calibri"/>
                <a:ea typeface="Calibri"/>
                <a:cs typeface="Calibri"/>
                <a:sym typeface="Calibri"/>
              </a:rPr>
              <a:t> </a:t>
            </a:r>
            <a:r>
              <a:rPr lang="en-US" sz="1200">
                <a:solidFill>
                  <a:srgbClr val="38256E"/>
                </a:solidFill>
                <a:latin typeface="Calibri"/>
                <a:ea typeface="Calibri"/>
                <a:cs typeface="Calibri"/>
                <a:sym typeface="Calibri"/>
              </a:rPr>
              <a:t>Purchase codes to upgrade an existing tenant must be redeemed in the tenant and NOT using Konica Minolta MarketPlace. </a:t>
            </a:r>
            <a:endParaRPr sz="1200"/>
          </a:p>
        </p:txBody>
      </p:sp>
      <p:sp>
        <p:nvSpPr>
          <p:cNvPr id="247" name="Google Shape;247;p22"/>
          <p:cNvSpPr/>
          <p:nvPr/>
        </p:nvSpPr>
        <p:spPr>
          <a:xfrm rot="10800000">
            <a:off x="504750" y="3590775"/>
            <a:ext cx="4314900" cy="1619400"/>
          </a:xfrm>
          <a:prstGeom prst="wedgeRectCallout">
            <a:avLst>
              <a:gd name="adj1" fmla="val -57064"/>
              <a:gd name="adj2" fmla="val -20003"/>
            </a:avLst>
          </a:prstGeom>
          <a:solidFill>
            <a:srgbClr val="04B7C2"/>
          </a:solidFill>
          <a:ln w="9525" cap="flat" cmpd="sng">
            <a:solidFill>
              <a:srgbClr val="04B7C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2"/>
          <p:cNvSpPr txBox="1"/>
          <p:nvPr/>
        </p:nvSpPr>
        <p:spPr>
          <a:xfrm>
            <a:off x="591226" y="3623475"/>
            <a:ext cx="43149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lt1"/>
                </a:solidFill>
                <a:latin typeface="Calibri"/>
                <a:ea typeface="Calibri"/>
                <a:cs typeface="Calibri"/>
                <a:sym typeface="Calibri"/>
              </a:rPr>
              <a:t>Upon the redemption of the purchase code, the customer will be given the option to extend the term of their existing device licenses or to add additional device licenses. </a:t>
            </a:r>
            <a:endParaRPr sz="12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lt1"/>
                </a:solidFill>
                <a:latin typeface="Calibri"/>
                <a:ea typeface="Calibri"/>
                <a:cs typeface="Calibri"/>
                <a:sym typeface="Calibri"/>
              </a:rPr>
              <a:t>When adding additional devices, the time of service remaining on the existing devices, plus the total purchased, will be averaged across all devices to determine the new expiration date. </a:t>
            </a:r>
            <a:endParaRPr b="0" i="1"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19</a:t>
            </a:fld>
            <a:endParaRPr/>
          </a:p>
        </p:txBody>
      </p:sp>
      <p:pic>
        <p:nvPicPr>
          <p:cNvPr id="254" name="Google Shape;254;p23"/>
          <p:cNvPicPr preferRelativeResize="0"/>
          <p:nvPr/>
        </p:nvPicPr>
        <p:blipFill>
          <a:blip r:embed="rId3">
            <a:alphaModFix/>
          </a:blip>
          <a:stretch>
            <a:fillRect/>
          </a:stretch>
        </p:blipFill>
        <p:spPr>
          <a:xfrm>
            <a:off x="146275" y="241325"/>
            <a:ext cx="1836076" cy="441950"/>
          </a:xfrm>
          <a:prstGeom prst="rect">
            <a:avLst/>
          </a:prstGeom>
          <a:noFill/>
          <a:ln>
            <a:noFill/>
          </a:ln>
        </p:spPr>
      </p:pic>
      <p:graphicFrame>
        <p:nvGraphicFramePr>
          <p:cNvPr id="255" name="Google Shape;255;p23"/>
          <p:cNvGraphicFramePr/>
          <p:nvPr>
            <p:extLst>
              <p:ext uri="{D42A27DB-BD31-4B8C-83A1-F6EECF244321}">
                <p14:modId xmlns:p14="http://schemas.microsoft.com/office/powerpoint/2010/main" val="113798657"/>
              </p:ext>
            </p:extLst>
          </p:nvPr>
        </p:nvGraphicFramePr>
        <p:xfrm>
          <a:off x="479400" y="3138515"/>
          <a:ext cx="3128625" cy="670500"/>
        </p:xfrm>
        <a:graphic>
          <a:graphicData uri="http://schemas.openxmlformats.org/drawingml/2006/table">
            <a:tbl>
              <a:tblPr>
                <a:noFill/>
                <a:tableStyleId>{A300FE13-4529-4BDE-A557-FEC86FE4ADAF}</a:tableStyleId>
              </a:tblPr>
              <a:tblGrid>
                <a:gridCol w="785025">
                  <a:extLst>
                    <a:ext uri="{9D8B030D-6E8A-4147-A177-3AD203B41FA5}">
                      <a16:colId xmlns:a16="http://schemas.microsoft.com/office/drawing/2014/main" val="20000"/>
                    </a:ext>
                  </a:extLst>
                </a:gridCol>
                <a:gridCol w="1797725">
                  <a:extLst>
                    <a:ext uri="{9D8B030D-6E8A-4147-A177-3AD203B41FA5}">
                      <a16:colId xmlns:a16="http://schemas.microsoft.com/office/drawing/2014/main" val="20001"/>
                    </a:ext>
                  </a:extLst>
                </a:gridCol>
                <a:gridCol w="545875">
                  <a:extLst>
                    <a:ext uri="{9D8B030D-6E8A-4147-A177-3AD203B41FA5}">
                      <a16:colId xmlns:a16="http://schemas.microsoft.com/office/drawing/2014/main" val="20002"/>
                    </a:ext>
                  </a:extLst>
                </a:gridCol>
              </a:tblGrid>
              <a:tr h="324350">
                <a:tc>
                  <a:txBody>
                    <a:bodyPr/>
                    <a:lstStyle/>
                    <a:p>
                      <a:pPr marL="0" marR="0" lvl="0" indent="0" algn="l"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rPr>
                        <a:t>Item #</a:t>
                      </a:r>
                      <a:endParaRPr sz="1000" b="1" u="none" strike="noStrike" cap="none" dirty="0">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solidFill>
                      <a:srgbClr val="38256E"/>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rPr>
                        <a:t>Item Description</a:t>
                      </a:r>
                      <a:endParaRPr sz="1000" b="1" u="none" strike="noStrike" cap="none" dirty="0">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rPr>
                        <a:t>QTY</a:t>
                      </a:r>
                      <a:endParaRPr sz="1000" b="1" u="none" strike="noStrike" cap="none" dirty="0">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38256E"/>
                    </a:solidFill>
                  </a:tcPr>
                </a:tc>
                <a:extLst>
                  <a:ext uri="{0D108BD9-81ED-4DB2-BD59-A6C34878D82A}">
                    <a16:rowId xmlns:a16="http://schemas.microsoft.com/office/drawing/2014/main" val="10000"/>
                  </a:ext>
                </a:extLst>
              </a:tr>
              <a:tr h="279025">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AEYAA24</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1 year (50-199)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rPr>
                        <a:t>60</a:t>
                      </a:r>
                      <a:endParaRPr sz="1000" dirty="0">
                        <a:solidFill>
                          <a:srgbClr val="38256E"/>
                        </a:solidFill>
                        <a:latin typeface="Calibri"/>
                        <a:ea typeface="Calibri"/>
                        <a:cs typeface="Calibri"/>
                        <a:sym typeface="Calibri"/>
                      </a:endParaRPr>
                    </a:p>
                  </a:txBody>
                  <a:tcPr marL="91425" marR="91425" marT="91425" marB="91425">
                    <a:lnR w="28575" cap="flat" cmpd="sng">
                      <a:solidFill>
                        <a:schemeClr val="lt1"/>
                      </a:solidFill>
                      <a:prstDash val="solid"/>
                      <a:round/>
                      <a:headEnd type="none" w="sm" len="sm"/>
                      <a:tailEnd type="none" w="sm" len="sm"/>
                    </a:lnR>
                    <a:lnT w="28575" cap="flat" cmpd="sng">
                      <a:solidFill>
                        <a:srgbClr val="FFFFFF"/>
                      </a:solidFill>
                      <a:prstDash val="solid"/>
                      <a:round/>
                      <a:headEnd type="none" w="sm" len="sm"/>
                      <a:tailEnd type="none" w="sm" len="sm"/>
                    </a:lnT>
                    <a:solidFill>
                      <a:srgbClr val="FFFFFF"/>
                    </a:solidFill>
                  </a:tcPr>
                </a:tc>
                <a:extLst>
                  <a:ext uri="{0D108BD9-81ED-4DB2-BD59-A6C34878D82A}">
                    <a16:rowId xmlns:a16="http://schemas.microsoft.com/office/drawing/2014/main" val="10001"/>
                  </a:ext>
                </a:extLst>
              </a:tr>
            </a:tbl>
          </a:graphicData>
        </a:graphic>
      </p:graphicFrame>
      <p:sp>
        <p:nvSpPr>
          <p:cNvPr id="256" name="Google Shape;256;p23"/>
          <p:cNvSpPr txBox="1"/>
          <p:nvPr/>
        </p:nvSpPr>
        <p:spPr>
          <a:xfrm>
            <a:off x="522300" y="1126375"/>
            <a:ext cx="3128700" cy="1948500"/>
          </a:xfrm>
          <a:prstGeom prst="rect">
            <a:avLst/>
          </a:prstGeom>
          <a:noFill/>
          <a:ln>
            <a:noFill/>
          </a:ln>
        </p:spPr>
        <p:txBody>
          <a:bodyPr spcFirstLastPara="1" wrap="square" lIns="0" tIns="9000" rIns="0" bIns="0" anchor="t" anchorCtr="0">
            <a:spAutoFit/>
          </a:bodyPr>
          <a:lstStyle/>
          <a:p>
            <a:pPr>
              <a:buSzPts val="1300"/>
            </a:pPr>
            <a:r>
              <a:rPr lang="en-US" b="1" dirty="0">
                <a:solidFill>
                  <a:srgbClr val="8E7CC3"/>
                </a:solidFill>
                <a:latin typeface="Calibri"/>
                <a:ea typeface="Calibri"/>
                <a:cs typeface="Calibri"/>
                <a:sym typeface="Calibri"/>
              </a:rPr>
              <a:t>EXAMPLE 2:</a:t>
            </a:r>
            <a:r>
              <a:rPr lang="en-US" sz="1200" dirty="0">
                <a:solidFill>
                  <a:srgbClr val="38256E"/>
                </a:solidFill>
                <a:latin typeface="Calibri"/>
                <a:ea typeface="Calibri"/>
                <a:cs typeface="Calibri"/>
                <a:sym typeface="Calibri"/>
              </a:rPr>
              <a:t>  A medium-sized office with 50  devices would like to introduce a scan workflow for all devices  and set up document collection from 5 emails and 5 fax accounts. </a:t>
            </a:r>
            <a:endParaRPr sz="1200" dirty="0">
              <a:solidFill>
                <a:srgbClr val="38256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00">
              <a:solidFill>
                <a:srgbClr val="38256E"/>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dirty="0">
                <a:solidFill>
                  <a:srgbClr val="38256E"/>
                </a:solidFill>
                <a:latin typeface="Calibri"/>
                <a:ea typeface="Calibri"/>
                <a:cs typeface="Calibri"/>
                <a:sym typeface="Calibri"/>
              </a:rPr>
              <a:t>With Dispatcher Stratus, this request can be efficiently automated with the correct setup.</a:t>
            </a:r>
            <a:endParaRPr sz="1200" dirty="0">
              <a:solidFill>
                <a:srgbClr val="38256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00">
              <a:solidFill>
                <a:srgbClr val="38256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b="1" dirty="0">
                <a:solidFill>
                  <a:srgbClr val="8E7CC3"/>
                </a:solidFill>
                <a:latin typeface="Calibri"/>
                <a:ea typeface="Calibri"/>
                <a:cs typeface="Calibri"/>
                <a:sym typeface="Calibri"/>
              </a:rPr>
              <a:t>A sales representative should place an order with the following items: </a:t>
            </a:r>
            <a:endParaRPr b="1" i="0" u="none" strike="noStrike" cap="none" dirty="0">
              <a:solidFill>
                <a:srgbClr val="38256E"/>
              </a:solidFill>
              <a:latin typeface="Calibri"/>
              <a:ea typeface="Calibri"/>
              <a:cs typeface="Calibri"/>
              <a:sym typeface="Calibri"/>
            </a:endParaRPr>
          </a:p>
        </p:txBody>
      </p:sp>
      <p:cxnSp>
        <p:nvCxnSpPr>
          <p:cNvPr id="257" name="Google Shape;257;p23"/>
          <p:cNvCxnSpPr/>
          <p:nvPr/>
        </p:nvCxnSpPr>
        <p:spPr>
          <a:xfrm>
            <a:off x="3936613" y="1281375"/>
            <a:ext cx="30000" cy="4494000"/>
          </a:xfrm>
          <a:prstGeom prst="straightConnector1">
            <a:avLst/>
          </a:prstGeom>
          <a:noFill/>
          <a:ln w="9525" cap="flat" cmpd="sng">
            <a:solidFill>
              <a:srgbClr val="CCCCCC"/>
            </a:solidFill>
            <a:prstDash val="solid"/>
            <a:round/>
            <a:headEnd type="none" w="sm" len="sm"/>
            <a:tailEnd type="none" w="sm" len="sm"/>
          </a:ln>
        </p:spPr>
      </p:cxnSp>
      <p:sp>
        <p:nvSpPr>
          <p:cNvPr id="258" name="Google Shape;258;p23"/>
          <p:cNvSpPr txBox="1"/>
          <p:nvPr/>
        </p:nvSpPr>
        <p:spPr>
          <a:xfrm>
            <a:off x="4684500" y="2941250"/>
            <a:ext cx="5839500" cy="809400"/>
          </a:xfrm>
          <a:prstGeom prst="rect">
            <a:avLst/>
          </a:prstGeom>
          <a:noFill/>
          <a:ln>
            <a:noFill/>
          </a:ln>
        </p:spPr>
        <p:txBody>
          <a:bodyPr spcFirstLastPara="1" wrap="square" lIns="0" tIns="9000" rIns="0" bIns="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b="1" dirty="0">
                <a:solidFill>
                  <a:srgbClr val="8E7CC3"/>
                </a:solidFill>
                <a:latin typeface="Calibri"/>
                <a:ea typeface="Calibri"/>
                <a:cs typeface="Calibri"/>
                <a:sym typeface="Calibri"/>
              </a:rPr>
              <a:t>EXAMPLE 2.2: </a:t>
            </a:r>
            <a:r>
              <a:rPr lang="en-US" sz="1200" dirty="0">
                <a:solidFill>
                  <a:srgbClr val="38256E"/>
                </a:solidFill>
                <a:latin typeface="Calibri"/>
                <a:ea typeface="Calibri"/>
                <a:cs typeface="Calibri"/>
                <a:sym typeface="Calibri"/>
              </a:rPr>
              <a:t> Six months later, the same medium-sized office enjoyed the service </a:t>
            </a:r>
            <a:endParaRPr sz="1200" dirty="0">
              <a:solidFill>
                <a:srgbClr val="38256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200" dirty="0">
                <a:solidFill>
                  <a:srgbClr val="38256E"/>
                </a:solidFill>
                <a:latin typeface="Calibri"/>
                <a:ea typeface="Calibri"/>
                <a:cs typeface="Calibri"/>
                <a:sym typeface="Calibri"/>
              </a:rPr>
              <a:t>and wants to add </a:t>
            </a:r>
            <a:r>
              <a:rPr lang="en-US" sz="1200" b="1" dirty="0">
                <a:solidFill>
                  <a:srgbClr val="38256E"/>
                </a:solidFill>
                <a:latin typeface="Calibri"/>
                <a:ea typeface="Calibri"/>
                <a:cs typeface="Calibri"/>
                <a:sym typeface="Calibri"/>
              </a:rPr>
              <a:t>10 additional devices</a:t>
            </a:r>
            <a:r>
              <a:rPr lang="en-US" sz="1200" dirty="0">
                <a:solidFill>
                  <a:srgbClr val="38256E"/>
                </a:solidFill>
                <a:latin typeface="Calibri"/>
                <a:ea typeface="Calibri"/>
                <a:cs typeface="Calibri"/>
                <a:sym typeface="Calibri"/>
              </a:rPr>
              <a:t> to their current instance/tenant for 1 year.</a:t>
            </a:r>
            <a:endParaRPr sz="1200" dirty="0">
              <a:solidFill>
                <a:srgbClr val="38256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200">
              <a:solidFill>
                <a:srgbClr val="38256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dirty="0">
                <a:solidFill>
                  <a:srgbClr val="8E7CC3"/>
                </a:solidFill>
                <a:latin typeface="Calibri"/>
                <a:ea typeface="Calibri"/>
                <a:cs typeface="Calibri"/>
                <a:sym typeface="Calibri"/>
              </a:rPr>
              <a:t>A sales representative places an order for the following items: </a:t>
            </a:r>
            <a:endParaRPr b="1" dirty="0">
              <a:solidFill>
                <a:srgbClr val="38256E"/>
              </a:solidFill>
              <a:latin typeface="Calibri"/>
              <a:ea typeface="Calibri"/>
              <a:cs typeface="Calibri"/>
              <a:sym typeface="Calibri"/>
            </a:endParaRPr>
          </a:p>
        </p:txBody>
      </p:sp>
      <p:sp>
        <p:nvSpPr>
          <p:cNvPr id="260" name="Google Shape;260;p23"/>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ORDERING DEVICE + USER LICENSES</a:t>
            </a:r>
            <a:r>
              <a:rPr lang="en-US" sz="2500" b="1">
                <a:solidFill>
                  <a:srgbClr val="9E9E9E"/>
                </a:solidFill>
                <a:latin typeface="Calibri"/>
                <a:ea typeface="Calibri"/>
                <a:cs typeface="Calibri"/>
                <a:sym typeface="Calibri"/>
              </a:rPr>
              <a:t> </a:t>
            </a:r>
            <a:r>
              <a:rPr lang="en-US" sz="2500" i="1">
                <a:solidFill>
                  <a:srgbClr val="9E9E9E"/>
                </a:solidFill>
                <a:latin typeface="Calibri"/>
                <a:ea typeface="Calibri"/>
                <a:cs typeface="Calibri"/>
                <a:sym typeface="Calibri"/>
              </a:rPr>
              <a:t>- EXAMPLE</a:t>
            </a:r>
            <a:endParaRPr sz="2500">
              <a:solidFill>
                <a:srgbClr val="9E9E9E"/>
              </a:solidFill>
              <a:latin typeface="Calibri"/>
              <a:ea typeface="Calibri"/>
              <a:cs typeface="Calibri"/>
              <a:sym typeface="Calibri"/>
            </a:endParaRPr>
          </a:p>
        </p:txBody>
      </p:sp>
      <p:sp>
        <p:nvSpPr>
          <p:cNvPr id="261" name="Google Shape;261;p23"/>
          <p:cNvSpPr/>
          <p:nvPr/>
        </p:nvSpPr>
        <p:spPr>
          <a:xfrm rot="10800000">
            <a:off x="5042900" y="4777400"/>
            <a:ext cx="4666500" cy="931800"/>
          </a:xfrm>
          <a:prstGeom prst="wedgeRectCallout">
            <a:avLst>
              <a:gd name="adj1" fmla="val 21439"/>
              <a:gd name="adj2" fmla="val 63610"/>
            </a:avLst>
          </a:prstGeom>
          <a:solidFill>
            <a:srgbClr val="04B7C2"/>
          </a:solidFill>
          <a:ln w="9525" cap="flat" cmpd="sng">
            <a:solidFill>
              <a:srgbClr val="04B7C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3"/>
          <p:cNvSpPr txBox="1"/>
          <p:nvPr/>
        </p:nvSpPr>
        <p:spPr>
          <a:xfrm>
            <a:off x="5126125" y="4890650"/>
            <a:ext cx="443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b="1">
                <a:solidFill>
                  <a:srgbClr val="FFFFFF"/>
                </a:solidFill>
                <a:latin typeface="Calibri"/>
                <a:ea typeface="Calibri"/>
                <a:cs typeface="Calibri"/>
                <a:sym typeface="Calibri"/>
              </a:rPr>
              <a:t>The Device License Tier is based on the number of unique capture sources that will be enabled in Dispatcher Stratus. Capture sources include Konica Minolta MFPs, Dropbox In folders, etc.</a:t>
            </a:r>
            <a:endParaRPr sz="1200" b="1">
              <a:solidFill>
                <a:schemeClr val="lt1"/>
              </a:solidFill>
              <a:latin typeface="Calibri"/>
              <a:ea typeface="Calibri"/>
              <a:cs typeface="Calibri"/>
              <a:sym typeface="Calibri"/>
            </a:endParaRPr>
          </a:p>
        </p:txBody>
      </p:sp>
      <p:sp>
        <p:nvSpPr>
          <p:cNvPr id="263" name="Google Shape;263;p23"/>
          <p:cNvSpPr/>
          <p:nvPr/>
        </p:nvSpPr>
        <p:spPr>
          <a:xfrm>
            <a:off x="646013" y="4274375"/>
            <a:ext cx="2793600" cy="1383900"/>
          </a:xfrm>
          <a:prstGeom prst="wedgeRectCallout">
            <a:avLst>
              <a:gd name="adj1" fmla="val 20931"/>
              <a:gd name="adj2" fmla="val -66561"/>
            </a:avLst>
          </a:prstGeom>
          <a:solidFill>
            <a:srgbClr val="04B7C2"/>
          </a:solidFill>
          <a:ln w="9525" cap="flat" cmpd="sng">
            <a:solidFill>
              <a:srgbClr val="04B7C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3"/>
          <p:cNvSpPr txBox="1"/>
          <p:nvPr/>
        </p:nvSpPr>
        <p:spPr>
          <a:xfrm>
            <a:off x="743613" y="4319825"/>
            <a:ext cx="2864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b="1">
                <a:solidFill>
                  <a:srgbClr val="FFFFFF"/>
                </a:solidFill>
                <a:latin typeface="Calibri"/>
                <a:ea typeface="Calibri"/>
                <a:cs typeface="Calibri"/>
                <a:sym typeface="Calibri"/>
              </a:rPr>
              <a:t>The number of User licenses purchased should equal the number of people expected to interact with documents, data, and jobs through the Dispatcher Stratus portal during workflow processing. </a:t>
            </a:r>
            <a:endParaRPr b="1" i="1" u="none" strike="noStrike" cap="none">
              <a:solidFill>
                <a:srgbClr val="FFFFFF"/>
              </a:solidFill>
              <a:latin typeface="Calibri"/>
              <a:ea typeface="Calibri"/>
              <a:cs typeface="Calibri"/>
              <a:sym typeface="Calibri"/>
            </a:endParaRPr>
          </a:p>
        </p:txBody>
      </p:sp>
      <p:sp>
        <p:nvSpPr>
          <p:cNvPr id="265" name="Google Shape;265;p23"/>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pic>
        <p:nvPicPr>
          <p:cNvPr id="266" name="Google Shape;266;p23"/>
          <p:cNvPicPr preferRelativeResize="0"/>
          <p:nvPr/>
        </p:nvPicPr>
        <p:blipFill>
          <a:blip r:embed="rId5">
            <a:alphaModFix/>
          </a:blip>
          <a:stretch>
            <a:fillRect/>
          </a:stretch>
        </p:blipFill>
        <p:spPr>
          <a:xfrm>
            <a:off x="4610200" y="738750"/>
            <a:ext cx="3575925" cy="2152177"/>
          </a:xfrm>
          <a:prstGeom prst="rect">
            <a:avLst/>
          </a:prstGeom>
          <a:noFill/>
          <a:ln>
            <a:noFill/>
          </a:ln>
        </p:spPr>
      </p:pic>
      <p:graphicFrame>
        <p:nvGraphicFramePr>
          <p:cNvPr id="2" name="Google Shape;255;p23">
            <a:extLst>
              <a:ext uri="{FF2B5EF4-FFF2-40B4-BE49-F238E27FC236}">
                <a16:creationId xmlns:a16="http://schemas.microsoft.com/office/drawing/2014/main" id="{8EAB3260-0841-14FF-007F-22FCA3653330}"/>
              </a:ext>
            </a:extLst>
          </p:cNvPr>
          <p:cNvGraphicFramePr/>
          <p:nvPr>
            <p:extLst>
              <p:ext uri="{D42A27DB-BD31-4B8C-83A1-F6EECF244321}">
                <p14:modId xmlns:p14="http://schemas.microsoft.com/office/powerpoint/2010/main" val="1700228790"/>
              </p:ext>
            </p:extLst>
          </p:nvPr>
        </p:nvGraphicFramePr>
        <p:xfrm>
          <a:off x="4771653" y="3871546"/>
          <a:ext cx="3128625" cy="670500"/>
        </p:xfrm>
        <a:graphic>
          <a:graphicData uri="http://schemas.openxmlformats.org/drawingml/2006/table">
            <a:tbl>
              <a:tblPr>
                <a:noFill/>
                <a:tableStyleId>{A300FE13-4529-4BDE-A557-FEC86FE4ADAF}</a:tableStyleId>
              </a:tblPr>
              <a:tblGrid>
                <a:gridCol w="785025">
                  <a:extLst>
                    <a:ext uri="{9D8B030D-6E8A-4147-A177-3AD203B41FA5}">
                      <a16:colId xmlns:a16="http://schemas.microsoft.com/office/drawing/2014/main" val="20000"/>
                    </a:ext>
                  </a:extLst>
                </a:gridCol>
                <a:gridCol w="1797725">
                  <a:extLst>
                    <a:ext uri="{9D8B030D-6E8A-4147-A177-3AD203B41FA5}">
                      <a16:colId xmlns:a16="http://schemas.microsoft.com/office/drawing/2014/main" val="20001"/>
                    </a:ext>
                  </a:extLst>
                </a:gridCol>
                <a:gridCol w="545875">
                  <a:extLst>
                    <a:ext uri="{9D8B030D-6E8A-4147-A177-3AD203B41FA5}">
                      <a16:colId xmlns:a16="http://schemas.microsoft.com/office/drawing/2014/main" val="20002"/>
                    </a:ext>
                  </a:extLst>
                </a:gridCol>
              </a:tblGrid>
              <a:tr h="324350">
                <a:tc>
                  <a:txBody>
                    <a:bodyPr/>
                    <a:lstStyle/>
                    <a:p>
                      <a:pPr marL="0" marR="0" lvl="0" indent="0" algn="l"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rPr>
                        <a:t>Item #</a:t>
                      </a:r>
                      <a:endParaRPr sz="1000" b="1" u="none" strike="noStrike" cap="none" dirty="0">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solidFill>
                      <a:srgbClr val="38256E"/>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rPr>
                        <a:t>Item Description</a:t>
                      </a:r>
                      <a:endParaRPr sz="1000" b="1" u="none" strike="noStrike" cap="none" dirty="0">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rPr>
                        <a:t>QTY</a:t>
                      </a:r>
                      <a:endParaRPr sz="1000" b="1" u="none" strike="noStrike" cap="none" dirty="0">
                        <a:solidFill>
                          <a:schemeClr val="lt1"/>
                        </a:solidFill>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38256E"/>
                    </a:solidFill>
                  </a:tcPr>
                </a:tc>
                <a:extLst>
                  <a:ext uri="{0D108BD9-81ED-4DB2-BD59-A6C34878D82A}">
                    <a16:rowId xmlns:a16="http://schemas.microsoft.com/office/drawing/2014/main" val="10000"/>
                  </a:ext>
                </a:extLst>
              </a:tr>
              <a:tr h="279025">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AEYAA24</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1 year (50-199)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rPr>
                        <a:t>10</a:t>
                      </a:r>
                      <a:endParaRPr sz="1000" dirty="0">
                        <a:solidFill>
                          <a:srgbClr val="38256E"/>
                        </a:solidFill>
                        <a:latin typeface="Calibri"/>
                        <a:ea typeface="Calibri"/>
                        <a:cs typeface="Calibri"/>
                        <a:sym typeface="Calibri"/>
                      </a:endParaRPr>
                    </a:p>
                  </a:txBody>
                  <a:tcPr marL="91425" marR="91425" marT="91425" marB="91425">
                    <a:lnR w="28575" cap="flat" cmpd="sng">
                      <a:solidFill>
                        <a:schemeClr val="lt1"/>
                      </a:solidFill>
                      <a:prstDash val="solid"/>
                      <a:round/>
                      <a:headEnd type="none" w="sm" len="sm"/>
                      <a:tailEnd type="none" w="sm" len="sm"/>
                    </a:lnR>
                    <a:lnT w="28575" cap="flat" cmpd="sng">
                      <a:solidFill>
                        <a:srgbClr val="FFFFFF"/>
                      </a:solidFill>
                      <a:prstDash val="solid"/>
                      <a:round/>
                      <a:headEnd type="none" w="sm" len="sm"/>
                      <a:tailEnd type="none" w="sm" len="sm"/>
                    </a:lnT>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9"/>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a:t>
            </a:fld>
            <a:endParaRPr/>
          </a:p>
        </p:txBody>
      </p:sp>
      <p:pic>
        <p:nvPicPr>
          <p:cNvPr id="75" name="Google Shape;75;p9"/>
          <p:cNvPicPr preferRelativeResize="0"/>
          <p:nvPr/>
        </p:nvPicPr>
        <p:blipFill rotWithShape="1">
          <a:blip r:embed="rId3">
            <a:alphaModFix/>
          </a:blip>
          <a:srcRect r="15504"/>
          <a:stretch/>
        </p:blipFill>
        <p:spPr>
          <a:xfrm>
            <a:off x="6403506" y="3668935"/>
            <a:ext cx="3071276" cy="568963"/>
          </a:xfrm>
          <a:prstGeom prst="rect">
            <a:avLst/>
          </a:prstGeom>
          <a:noFill/>
          <a:ln>
            <a:noFill/>
          </a:ln>
        </p:spPr>
      </p:pic>
      <p:pic>
        <p:nvPicPr>
          <p:cNvPr id="76" name="Google Shape;76;p9" descr="D:\Dispatcher\Cloud\Logos\logo_stratus-a.png"/>
          <p:cNvPicPr preferRelativeResize="0"/>
          <p:nvPr/>
        </p:nvPicPr>
        <p:blipFill rotWithShape="1">
          <a:blip r:embed="rId4">
            <a:alphaModFix/>
          </a:blip>
          <a:srcRect/>
          <a:stretch/>
        </p:blipFill>
        <p:spPr>
          <a:xfrm>
            <a:off x="6796614" y="2800592"/>
            <a:ext cx="2294718" cy="568970"/>
          </a:xfrm>
          <a:prstGeom prst="rect">
            <a:avLst/>
          </a:prstGeom>
          <a:noFill/>
          <a:ln>
            <a:noFill/>
          </a:ln>
        </p:spPr>
      </p:pic>
      <p:pic>
        <p:nvPicPr>
          <p:cNvPr id="77" name="Google Shape;77;p9" descr="D:\Dispatcher\Phoenix\Logos\logo_scantrip.png"/>
          <p:cNvPicPr preferRelativeResize="0"/>
          <p:nvPr/>
        </p:nvPicPr>
        <p:blipFill rotWithShape="1">
          <a:blip r:embed="rId5">
            <a:alphaModFix/>
          </a:blip>
          <a:srcRect/>
          <a:stretch/>
        </p:blipFill>
        <p:spPr>
          <a:xfrm>
            <a:off x="1300324" y="3771609"/>
            <a:ext cx="3523347" cy="554361"/>
          </a:xfrm>
          <a:prstGeom prst="rect">
            <a:avLst/>
          </a:prstGeom>
          <a:noFill/>
          <a:ln>
            <a:noFill/>
          </a:ln>
        </p:spPr>
      </p:pic>
      <p:pic>
        <p:nvPicPr>
          <p:cNvPr id="78" name="Google Shape;78;p9"/>
          <p:cNvPicPr preferRelativeResize="0"/>
          <p:nvPr/>
        </p:nvPicPr>
        <p:blipFill rotWithShape="1">
          <a:blip r:embed="rId6">
            <a:alphaModFix/>
          </a:blip>
          <a:srcRect/>
          <a:stretch/>
        </p:blipFill>
        <p:spPr>
          <a:xfrm>
            <a:off x="1945082" y="2796702"/>
            <a:ext cx="2233831" cy="554361"/>
          </a:xfrm>
          <a:prstGeom prst="rect">
            <a:avLst/>
          </a:prstGeom>
          <a:noFill/>
          <a:ln>
            <a:noFill/>
          </a:ln>
        </p:spPr>
      </p:pic>
      <p:pic>
        <p:nvPicPr>
          <p:cNvPr id="79" name="Google Shape;79;p9"/>
          <p:cNvPicPr preferRelativeResize="0"/>
          <p:nvPr/>
        </p:nvPicPr>
        <p:blipFill rotWithShape="1">
          <a:blip r:embed="rId7">
            <a:alphaModFix/>
          </a:blip>
          <a:srcRect/>
          <a:stretch/>
        </p:blipFill>
        <p:spPr>
          <a:xfrm>
            <a:off x="11848711" y="458645"/>
            <a:ext cx="2237885" cy="1910066"/>
          </a:xfrm>
          <a:prstGeom prst="rect">
            <a:avLst/>
          </a:prstGeom>
          <a:noFill/>
          <a:ln>
            <a:noFill/>
          </a:ln>
        </p:spPr>
      </p:pic>
      <p:pic>
        <p:nvPicPr>
          <p:cNvPr id="80" name="Google Shape;80;p9"/>
          <p:cNvPicPr preferRelativeResize="0"/>
          <p:nvPr/>
        </p:nvPicPr>
        <p:blipFill>
          <a:blip r:embed="rId8">
            <a:alphaModFix/>
          </a:blip>
          <a:stretch>
            <a:fillRect/>
          </a:stretch>
        </p:blipFill>
        <p:spPr>
          <a:xfrm>
            <a:off x="2137937" y="745021"/>
            <a:ext cx="1848120" cy="1759680"/>
          </a:xfrm>
          <a:prstGeom prst="rect">
            <a:avLst/>
          </a:prstGeom>
          <a:noFill/>
          <a:ln>
            <a:noFill/>
          </a:ln>
        </p:spPr>
      </p:pic>
      <p:pic>
        <p:nvPicPr>
          <p:cNvPr id="81" name="Google Shape;81;p9"/>
          <p:cNvPicPr preferRelativeResize="0"/>
          <p:nvPr/>
        </p:nvPicPr>
        <p:blipFill>
          <a:blip r:embed="rId9">
            <a:alphaModFix/>
          </a:blip>
          <a:stretch>
            <a:fillRect/>
          </a:stretch>
        </p:blipFill>
        <p:spPr>
          <a:xfrm>
            <a:off x="6759775" y="742424"/>
            <a:ext cx="2376836" cy="1759675"/>
          </a:xfrm>
          <a:prstGeom prst="rect">
            <a:avLst/>
          </a:prstGeom>
          <a:noFill/>
          <a:ln>
            <a:noFill/>
          </a:ln>
        </p:spPr>
      </p:pic>
      <p:sp>
        <p:nvSpPr>
          <p:cNvPr id="82" name="Google Shape;82;p9"/>
          <p:cNvSpPr txBox="1"/>
          <p:nvPr/>
        </p:nvSpPr>
        <p:spPr>
          <a:xfrm>
            <a:off x="425550" y="0"/>
            <a:ext cx="9956100" cy="924600"/>
          </a:xfrm>
          <a:prstGeom prst="rect">
            <a:avLst/>
          </a:prstGeom>
          <a:noFill/>
          <a:ln>
            <a:noFill/>
          </a:ln>
        </p:spPr>
        <p:txBody>
          <a:bodyPr spcFirstLastPara="1" wrap="square" lIns="0" tIns="9425" rIns="0" bIns="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A FAMILY OF WORKFLOW AUTOMATION SOLUTIONS</a:t>
            </a:r>
            <a:endParaRPr sz="2500" b="1">
              <a:solidFill>
                <a:srgbClr val="38256E"/>
              </a:solidFill>
              <a:latin typeface="Calibri"/>
              <a:ea typeface="Calibri"/>
              <a:cs typeface="Calibri"/>
              <a:sym typeface="Calibri"/>
            </a:endParaRPr>
          </a:p>
        </p:txBody>
      </p:sp>
      <p:sp>
        <p:nvSpPr>
          <p:cNvPr id="83" name="Google Shape;83;p9"/>
          <p:cNvSpPr txBox="1"/>
          <p:nvPr/>
        </p:nvSpPr>
        <p:spPr>
          <a:xfrm>
            <a:off x="4562953" y="5026112"/>
            <a:ext cx="2376900" cy="72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a:solidFill>
                  <a:srgbClr val="38256E"/>
                </a:solidFill>
              </a:rPr>
              <a:t>On-Premise and Hybrid </a:t>
            </a:r>
            <a:endParaRPr>
              <a:solidFill>
                <a:srgbClr val="38256E"/>
              </a:solidFill>
            </a:endParaRPr>
          </a:p>
          <a:p>
            <a:pPr marL="0" lvl="0" indent="0" algn="ctr" rtl="0">
              <a:lnSpc>
                <a:spcPct val="115000"/>
              </a:lnSpc>
              <a:spcBef>
                <a:spcPts val="0"/>
              </a:spcBef>
              <a:spcAft>
                <a:spcPts val="0"/>
              </a:spcAft>
              <a:buClr>
                <a:schemeClr val="dk1"/>
              </a:buClr>
              <a:buSzPts val="1100"/>
              <a:buFont typeface="Arial"/>
              <a:buNone/>
            </a:pPr>
            <a:r>
              <a:rPr lang="en-US">
                <a:solidFill>
                  <a:srgbClr val="38256E"/>
                </a:solidFill>
              </a:rPr>
              <a:t>Installations </a:t>
            </a:r>
            <a:r>
              <a:rPr lang="en-US" b="1">
                <a:solidFill>
                  <a:srgbClr val="38256E"/>
                </a:solidFill>
              </a:rPr>
              <a:t>SUPPORTED!</a:t>
            </a:r>
            <a:endParaRPr b="1">
              <a:solidFill>
                <a:srgbClr val="38256E"/>
              </a:solidFill>
              <a:latin typeface="Calibri"/>
              <a:ea typeface="Calibri"/>
              <a:cs typeface="Calibri"/>
              <a:sym typeface="Calibri"/>
            </a:endParaRPr>
          </a:p>
        </p:txBody>
      </p:sp>
      <p:pic>
        <p:nvPicPr>
          <p:cNvPr id="84" name="Google Shape;84;p9"/>
          <p:cNvPicPr preferRelativeResize="0"/>
          <p:nvPr/>
        </p:nvPicPr>
        <p:blipFill>
          <a:blip r:embed="rId10">
            <a:alphaModFix/>
          </a:blip>
          <a:stretch>
            <a:fillRect/>
          </a:stretch>
        </p:blipFill>
        <p:spPr>
          <a:xfrm>
            <a:off x="11263058" y="3234888"/>
            <a:ext cx="2782377" cy="1633025"/>
          </a:xfrm>
          <a:prstGeom prst="rect">
            <a:avLst/>
          </a:prstGeom>
          <a:noFill/>
          <a:ln>
            <a:noFill/>
          </a:ln>
        </p:spPr>
      </p:pic>
      <p:sp>
        <p:nvSpPr>
          <p:cNvPr id="85" name="Google Shape;85;p9"/>
          <p:cNvSpPr/>
          <p:nvPr/>
        </p:nvSpPr>
        <p:spPr>
          <a:xfrm>
            <a:off x="10431185" y="5393138"/>
            <a:ext cx="1089300" cy="10902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BA6DC8DF-9944-C5AC-46CB-259ECBCD6E64}"/>
            </a:ext>
          </a:extLst>
        </p:cNvPr>
        <p:cNvGrpSpPr/>
        <p:nvPr/>
      </p:nvGrpSpPr>
      <p:grpSpPr>
        <a:xfrm>
          <a:off x="0" y="0"/>
          <a:ext cx="0" cy="0"/>
          <a:chOff x="0" y="0"/>
          <a:chExt cx="0" cy="0"/>
        </a:xfrm>
      </p:grpSpPr>
      <p:sp>
        <p:nvSpPr>
          <p:cNvPr id="63" name="Google Shape;63;p8">
            <a:extLst>
              <a:ext uri="{FF2B5EF4-FFF2-40B4-BE49-F238E27FC236}">
                <a16:creationId xmlns:a16="http://schemas.microsoft.com/office/drawing/2014/main" id="{DD142E07-5864-470F-271B-9074F3D59F47}"/>
              </a:ext>
            </a:extLst>
          </p:cNvPr>
          <p:cNvSpPr txBox="1"/>
          <p:nvPr/>
        </p:nvSpPr>
        <p:spPr>
          <a:xfrm>
            <a:off x="959050" y="2716325"/>
            <a:ext cx="3611400" cy="1396800"/>
          </a:xfrm>
          <a:prstGeom prst="rect">
            <a:avLst/>
          </a:prstGeom>
          <a:noFill/>
          <a:ln>
            <a:noFill/>
          </a:ln>
        </p:spPr>
        <p:txBody>
          <a:bodyPr spcFirstLastPara="1" wrap="square" lIns="0" tIns="0" rIns="0" bIns="0" anchor="ctr" anchorCtr="0">
            <a:noAutofit/>
          </a:bodyPr>
          <a:lstStyle/>
          <a:p>
            <a:pPr algn="ctr">
              <a:lnSpc>
                <a:spcPct val="90000"/>
              </a:lnSpc>
            </a:pPr>
            <a:r>
              <a:rPr lang="en-US" sz="3600" b="1" dirty="0">
                <a:solidFill>
                  <a:srgbClr val="38256E"/>
                </a:solidFill>
                <a:latin typeface="Calibri"/>
                <a:ea typeface="Calibri"/>
                <a:cs typeface="Calibri"/>
                <a:sym typeface="Calibri"/>
              </a:rPr>
              <a:t>Features &amp; Resources</a:t>
            </a:r>
            <a:endParaRPr lang="en-US" dirty="0"/>
          </a:p>
          <a:p>
            <a:pPr marL="0" marR="0" lvl="0" indent="0" algn="ctr" rtl="0">
              <a:lnSpc>
                <a:spcPct val="90000"/>
              </a:lnSpc>
              <a:spcBef>
                <a:spcPts val="0"/>
              </a:spcBef>
              <a:spcAft>
                <a:spcPts val="0"/>
              </a:spcAft>
              <a:buClr>
                <a:srgbClr val="000000"/>
              </a:buClr>
              <a:buSzPts val="3200"/>
              <a:buFont typeface="Arial"/>
              <a:buNone/>
            </a:pPr>
            <a:endParaRPr sz="3600" b="1">
              <a:solidFill>
                <a:srgbClr val="38256E"/>
              </a:solidFill>
              <a:latin typeface="Calibri"/>
              <a:ea typeface="Calibri"/>
              <a:cs typeface="Calibri"/>
              <a:sym typeface="Calibri"/>
            </a:endParaRPr>
          </a:p>
        </p:txBody>
      </p:sp>
      <p:sp>
        <p:nvSpPr>
          <p:cNvPr id="64" name="Google Shape;64;p8">
            <a:extLst>
              <a:ext uri="{FF2B5EF4-FFF2-40B4-BE49-F238E27FC236}">
                <a16:creationId xmlns:a16="http://schemas.microsoft.com/office/drawing/2014/main" id="{DDEF8CED-49D1-9520-F597-063DE6820390}"/>
              </a:ext>
            </a:extLst>
          </p:cNvPr>
          <p:cNvSpPr/>
          <p:nvPr/>
        </p:nvSpPr>
        <p:spPr>
          <a:xfrm>
            <a:off x="93110" y="-12"/>
            <a:ext cx="1089300" cy="1090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grpSp>
        <p:nvGrpSpPr>
          <p:cNvPr id="65" name="Google Shape;65;p8">
            <a:extLst>
              <a:ext uri="{FF2B5EF4-FFF2-40B4-BE49-F238E27FC236}">
                <a16:creationId xmlns:a16="http://schemas.microsoft.com/office/drawing/2014/main" id="{3A6A2C8B-5FDC-33CC-4583-5FB036B76EE6}"/>
              </a:ext>
            </a:extLst>
          </p:cNvPr>
          <p:cNvGrpSpPr/>
          <p:nvPr/>
        </p:nvGrpSpPr>
        <p:grpSpPr>
          <a:xfrm>
            <a:off x="4721313" y="787125"/>
            <a:ext cx="5425162" cy="4977425"/>
            <a:chOff x="4721313" y="787125"/>
            <a:chExt cx="5425162" cy="4977425"/>
          </a:xfrm>
        </p:grpSpPr>
        <p:pic>
          <p:nvPicPr>
            <p:cNvPr id="66" name="Google Shape;66;p8">
              <a:extLst>
                <a:ext uri="{FF2B5EF4-FFF2-40B4-BE49-F238E27FC236}">
                  <a16:creationId xmlns:a16="http://schemas.microsoft.com/office/drawing/2014/main" id="{133EF393-D1AD-534C-198E-DF489FB8E52C}"/>
                </a:ext>
              </a:extLst>
            </p:cNvPr>
            <p:cNvPicPr preferRelativeResize="0"/>
            <p:nvPr/>
          </p:nvPicPr>
          <p:blipFill rotWithShape="1">
            <a:blip r:embed="rId4">
              <a:alphaModFix/>
            </a:blip>
            <a:srcRect/>
            <a:stretch/>
          </p:blipFill>
          <p:spPr>
            <a:xfrm>
              <a:off x="6235625" y="787125"/>
              <a:ext cx="3910850" cy="4977425"/>
            </a:xfrm>
            <a:prstGeom prst="rect">
              <a:avLst/>
            </a:prstGeom>
            <a:noFill/>
            <a:ln>
              <a:noFill/>
            </a:ln>
          </p:spPr>
        </p:pic>
        <p:pic>
          <p:nvPicPr>
            <p:cNvPr id="67" name="Google Shape;67;p8">
              <a:extLst>
                <a:ext uri="{FF2B5EF4-FFF2-40B4-BE49-F238E27FC236}">
                  <a16:creationId xmlns:a16="http://schemas.microsoft.com/office/drawing/2014/main" id="{F3532E94-4FCA-6A9A-80B2-6E8FAC9E3FA9}"/>
                </a:ext>
              </a:extLst>
            </p:cNvPr>
            <p:cNvPicPr preferRelativeResize="0"/>
            <p:nvPr/>
          </p:nvPicPr>
          <p:blipFill>
            <a:blip r:embed="rId5">
              <a:alphaModFix/>
            </a:blip>
            <a:stretch>
              <a:fillRect/>
            </a:stretch>
          </p:blipFill>
          <p:spPr>
            <a:xfrm>
              <a:off x="4721313" y="2631388"/>
              <a:ext cx="5072116" cy="1220563"/>
            </a:xfrm>
            <a:prstGeom prst="rect">
              <a:avLst/>
            </a:prstGeom>
            <a:noFill/>
            <a:ln>
              <a:noFill/>
            </a:ln>
          </p:spPr>
        </p:pic>
      </p:grpSp>
    </p:spTree>
    <p:extLst>
      <p:ext uri="{BB962C8B-B14F-4D97-AF65-F5344CB8AC3E}">
        <p14:creationId xmlns:p14="http://schemas.microsoft.com/office/powerpoint/2010/main" val="4048891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1"/>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21</a:t>
            </a:fld>
            <a:endParaRPr/>
          </a:p>
        </p:txBody>
      </p:sp>
      <p:sp>
        <p:nvSpPr>
          <p:cNvPr id="366" name="Google Shape;366;p31"/>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FEATURE </a:t>
            </a:r>
            <a:r>
              <a:rPr lang="en-US" sz="2500">
                <a:solidFill>
                  <a:srgbClr val="38256E"/>
                </a:solidFill>
                <a:latin typeface="Calibri"/>
                <a:ea typeface="Calibri"/>
                <a:cs typeface="Calibri"/>
                <a:sym typeface="Calibri"/>
              </a:rPr>
              <a:t>COMPARISON</a:t>
            </a:r>
            <a:endParaRPr sz="2500">
              <a:solidFill>
                <a:srgbClr val="38256E"/>
              </a:solidFill>
              <a:latin typeface="Calibri"/>
              <a:ea typeface="Calibri"/>
              <a:cs typeface="Calibri"/>
              <a:sym typeface="Calibri"/>
            </a:endParaRPr>
          </a:p>
        </p:txBody>
      </p:sp>
      <p:pic>
        <p:nvPicPr>
          <p:cNvPr id="367" name="Google Shape;367;p31"/>
          <p:cNvPicPr preferRelativeResize="0"/>
          <p:nvPr/>
        </p:nvPicPr>
        <p:blipFill>
          <a:blip r:embed="rId3">
            <a:alphaModFix/>
          </a:blip>
          <a:stretch>
            <a:fillRect/>
          </a:stretch>
        </p:blipFill>
        <p:spPr>
          <a:xfrm>
            <a:off x="146275" y="241325"/>
            <a:ext cx="1836076" cy="441950"/>
          </a:xfrm>
          <a:prstGeom prst="rect">
            <a:avLst/>
          </a:prstGeom>
          <a:noFill/>
          <a:ln>
            <a:noFill/>
          </a:ln>
        </p:spPr>
      </p:pic>
      <p:graphicFrame>
        <p:nvGraphicFramePr>
          <p:cNvPr id="368" name="Google Shape;368;p31"/>
          <p:cNvGraphicFramePr/>
          <p:nvPr>
            <p:extLst>
              <p:ext uri="{D42A27DB-BD31-4B8C-83A1-F6EECF244321}">
                <p14:modId xmlns:p14="http://schemas.microsoft.com/office/powerpoint/2010/main" val="2222179888"/>
              </p:ext>
            </p:extLst>
          </p:nvPr>
        </p:nvGraphicFramePr>
        <p:xfrm>
          <a:off x="347125" y="786538"/>
          <a:ext cx="10827824" cy="5342715"/>
        </p:xfrm>
        <a:graphic>
          <a:graphicData uri="http://schemas.openxmlformats.org/drawingml/2006/table">
            <a:tbl>
              <a:tblPr>
                <a:noFill/>
                <a:tableStyleId>{7DA6777E-916B-4E61-8F7C-E2CE40B27843}</a:tableStyleId>
              </a:tblPr>
              <a:tblGrid>
                <a:gridCol w="4387008">
                  <a:extLst>
                    <a:ext uri="{9D8B030D-6E8A-4147-A177-3AD203B41FA5}">
                      <a16:colId xmlns:a16="http://schemas.microsoft.com/office/drawing/2014/main" val="20000"/>
                    </a:ext>
                  </a:extLst>
                </a:gridCol>
                <a:gridCol w="1666073">
                  <a:extLst>
                    <a:ext uri="{9D8B030D-6E8A-4147-A177-3AD203B41FA5}">
                      <a16:colId xmlns:a16="http://schemas.microsoft.com/office/drawing/2014/main" val="20001"/>
                    </a:ext>
                  </a:extLst>
                </a:gridCol>
                <a:gridCol w="1646360">
                  <a:extLst>
                    <a:ext uri="{9D8B030D-6E8A-4147-A177-3AD203B41FA5}">
                      <a16:colId xmlns:a16="http://schemas.microsoft.com/office/drawing/2014/main" val="20002"/>
                    </a:ext>
                  </a:extLst>
                </a:gridCol>
                <a:gridCol w="1557633">
                  <a:extLst>
                    <a:ext uri="{9D8B030D-6E8A-4147-A177-3AD203B41FA5}">
                      <a16:colId xmlns:a16="http://schemas.microsoft.com/office/drawing/2014/main" val="20003"/>
                    </a:ext>
                  </a:extLst>
                </a:gridCol>
                <a:gridCol w="1570750">
                  <a:extLst>
                    <a:ext uri="{9D8B030D-6E8A-4147-A177-3AD203B41FA5}">
                      <a16:colId xmlns:a16="http://schemas.microsoft.com/office/drawing/2014/main" val="20004"/>
                    </a:ext>
                  </a:extLst>
                </a:gridCol>
              </a:tblGrid>
              <a:tr h="323675">
                <a:tc>
                  <a:txBody>
                    <a:bodyPr/>
                    <a:lstStyle/>
                    <a:p>
                      <a:pPr marL="0" lvl="0" indent="0" algn="l" rtl="0">
                        <a:spcBef>
                          <a:spcPts val="0"/>
                        </a:spcBef>
                        <a:spcAft>
                          <a:spcPts val="0"/>
                        </a:spcAft>
                        <a:buNone/>
                      </a:pPr>
                      <a:endParaRPr sz="1200">
                        <a:latin typeface="Cambria"/>
                        <a:ea typeface="Cambria"/>
                        <a:cs typeface="Cambria"/>
                        <a:sym typeface="Cambria"/>
                      </a:endParaRPr>
                    </a:p>
                  </a:txBody>
                  <a:tcPr marL="63500" marR="63500" marT="63500" marB="63500" anchor="ctr">
                    <a:lnL w="12700" cap="flat" cmpd="sng">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FFFFFF"/>
                      </a:solidFill>
                      <a:prstDash val="solid"/>
                      <a:round/>
                      <a:headEnd type="none" w="sm" len="sm"/>
                      <a:tailEnd type="none" w="sm" len="sm"/>
                    </a:lnT>
                  </a:tcPr>
                </a:tc>
                <a:tc>
                  <a:txBody>
                    <a:bodyPr/>
                    <a:lstStyle/>
                    <a:p>
                      <a:pPr marL="0" lvl="0" indent="0" algn="ctr" rtl="0">
                        <a:spcBef>
                          <a:spcPts val="0"/>
                        </a:spcBef>
                        <a:spcAft>
                          <a:spcPts val="0"/>
                        </a:spcAft>
                        <a:buClr>
                          <a:schemeClr val="dk1"/>
                        </a:buClr>
                        <a:buSzPts val="1100"/>
                        <a:buFont typeface="Arial"/>
                        <a:buNone/>
                      </a:pPr>
                      <a:r>
                        <a:rPr lang="en-US" sz="1000" b="1" err="1">
                          <a:solidFill>
                            <a:srgbClr val="FFFFFF"/>
                          </a:solidFill>
                          <a:latin typeface="Calibri"/>
                          <a:ea typeface="Arial Narrow"/>
                          <a:cs typeface="Arial Narrow"/>
                          <a:sym typeface="Arial Narrow"/>
                        </a:rPr>
                        <a:t>ScanTrip</a:t>
                      </a:r>
                      <a:r>
                        <a:rPr lang="en-US" sz="1000" b="1" dirty="0">
                          <a:solidFill>
                            <a:srgbClr val="FFFFFF"/>
                          </a:solidFill>
                          <a:latin typeface="Calibri"/>
                          <a:ea typeface="Arial Narrow"/>
                          <a:cs typeface="Arial Narrow"/>
                          <a:sym typeface="Arial Narrow"/>
                        </a:rPr>
                        <a:t> Cloud</a:t>
                      </a:r>
                      <a:endParaRPr sz="1000" dirty="0">
                        <a:latin typeface="Calibri"/>
                        <a:ea typeface="Cambria"/>
                        <a:cs typeface="Cambria"/>
                        <a:sym typeface="Cambria"/>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74EA7"/>
                    </a:solidFill>
                  </a:tcPr>
                </a:tc>
                <a:tc>
                  <a:txBody>
                    <a:bodyPr/>
                    <a:lstStyle/>
                    <a:p>
                      <a:pPr marL="0" lvl="0" indent="0" algn="ctr" rtl="0">
                        <a:spcBef>
                          <a:spcPts val="0"/>
                        </a:spcBef>
                        <a:spcAft>
                          <a:spcPts val="0"/>
                        </a:spcAft>
                        <a:buNone/>
                      </a:pPr>
                      <a:r>
                        <a:rPr lang="en-US" sz="1000" b="1" dirty="0">
                          <a:solidFill>
                            <a:srgbClr val="FFFFFF"/>
                          </a:solidFill>
                          <a:latin typeface="Calibri"/>
                          <a:ea typeface="Arial Narrow"/>
                          <a:cs typeface="Arial Narrow"/>
                          <a:sym typeface="Arial Narrow"/>
                        </a:rPr>
                        <a:t>Starter</a:t>
                      </a:r>
                      <a:endParaRPr sz="1000" b="1" dirty="0">
                        <a:solidFill>
                          <a:srgbClr val="FFFFFF"/>
                        </a:solidFill>
                        <a:latin typeface="Calibri"/>
                        <a:ea typeface="Arial Narrow"/>
                        <a:cs typeface="Arial Narrow"/>
                        <a:sym typeface="Arial Narrow"/>
                      </a:endParaRPr>
                    </a:p>
                  </a:txBody>
                  <a:tcPr marL="63500" marR="63500" marT="63500" marB="63500" anchor="ctr">
                    <a:lnL w="12700" cap="flat" cmpd="sng">
                      <a:solidFill>
                        <a:schemeClr val="dk1"/>
                      </a:solidFill>
                      <a:prstDash val="solid"/>
                      <a:round/>
                      <a:headEnd type="none" w="sm" len="sm"/>
                      <a:tailEnd type="none" w="sm" len="sm"/>
                    </a:lnL>
                    <a:solidFill>
                      <a:srgbClr val="351C75"/>
                    </a:solidFill>
                  </a:tcPr>
                </a:tc>
                <a:tc>
                  <a:txBody>
                    <a:bodyPr/>
                    <a:lstStyle/>
                    <a:p>
                      <a:pPr marL="0" lvl="0" indent="0" algn="ctr" rtl="0">
                        <a:spcBef>
                          <a:spcPts val="0"/>
                        </a:spcBef>
                        <a:spcAft>
                          <a:spcPts val="0"/>
                        </a:spcAft>
                        <a:buNone/>
                      </a:pPr>
                      <a:r>
                        <a:rPr lang="en-US" sz="1000" b="1" dirty="0">
                          <a:solidFill>
                            <a:srgbClr val="FFFFFF"/>
                          </a:solidFill>
                          <a:latin typeface="Calibri"/>
                          <a:ea typeface="Arial Narrow"/>
                          <a:cs typeface="Arial Narrow"/>
                          <a:sym typeface="Arial Narrow"/>
                        </a:rPr>
                        <a:t>Business</a:t>
                      </a:r>
                      <a:endParaRPr sz="1000" b="1" dirty="0">
                        <a:solidFill>
                          <a:srgbClr val="FFFFFF"/>
                        </a:solidFill>
                        <a:latin typeface="Calibri"/>
                        <a:ea typeface="Arial Narrow"/>
                        <a:cs typeface="Arial Narrow"/>
                        <a:sym typeface="Arial Narrow"/>
                      </a:endParaRPr>
                    </a:p>
                  </a:txBody>
                  <a:tcPr marL="63500" marR="63500" marT="63500" marB="63500" anchor="ctr">
                    <a:solidFill>
                      <a:srgbClr val="351C75"/>
                    </a:solidFill>
                  </a:tcPr>
                </a:tc>
                <a:tc>
                  <a:txBody>
                    <a:bodyPr/>
                    <a:lstStyle/>
                    <a:p>
                      <a:pPr marL="0" lvl="0" indent="0" algn="ctr" rtl="0">
                        <a:spcBef>
                          <a:spcPts val="0"/>
                        </a:spcBef>
                        <a:spcAft>
                          <a:spcPts val="0"/>
                        </a:spcAft>
                        <a:buNone/>
                      </a:pPr>
                      <a:r>
                        <a:rPr lang="en-US" sz="1000" b="1" dirty="0">
                          <a:solidFill>
                            <a:srgbClr val="FFFFFF"/>
                          </a:solidFill>
                          <a:latin typeface="Calibri"/>
                          <a:ea typeface="Arial Narrow"/>
                          <a:cs typeface="Arial Narrow"/>
                          <a:sym typeface="Arial Narrow"/>
                        </a:rPr>
                        <a:t>Enterprise</a:t>
                      </a:r>
                      <a:endParaRPr sz="1000" b="1" dirty="0">
                        <a:solidFill>
                          <a:srgbClr val="FFFFFF"/>
                        </a:solidFill>
                        <a:latin typeface="Calibri"/>
                        <a:ea typeface="Arial Narrow"/>
                        <a:cs typeface="Arial Narrow"/>
                        <a:sym typeface="Arial Narrow"/>
                      </a:endParaRPr>
                    </a:p>
                  </a:txBody>
                  <a:tcPr marL="63500" marR="63500" marT="63500" marB="63500" anchor="ctr">
                    <a:solidFill>
                      <a:srgbClr val="351C75"/>
                    </a:solidFill>
                  </a:tcPr>
                </a:tc>
                <a:extLst>
                  <a:ext uri="{0D108BD9-81ED-4DB2-BD59-A6C34878D82A}">
                    <a16:rowId xmlns:a16="http://schemas.microsoft.com/office/drawing/2014/main" val="10000"/>
                  </a:ext>
                </a:extLst>
              </a:tr>
              <a:tr h="220525">
                <a:tc>
                  <a:txBody>
                    <a:bodyPr/>
                    <a:lstStyle/>
                    <a:p>
                      <a:pPr marL="0" lvl="0" indent="0" algn="l" rtl="0">
                        <a:spcBef>
                          <a:spcPts val="0"/>
                        </a:spcBef>
                        <a:spcAft>
                          <a:spcPts val="0"/>
                        </a:spcAft>
                        <a:buNone/>
                      </a:pPr>
                      <a:r>
                        <a:rPr lang="en-US" sz="1000" dirty="0">
                          <a:latin typeface="Calibri"/>
                          <a:ea typeface="Arial Narrow"/>
                          <a:cs typeface="Arial Narrow"/>
                          <a:sym typeface="Arial Narrow"/>
                        </a:rPr>
                        <a:t>Scalable Infrastructure Powered by AWS</a:t>
                      </a:r>
                      <a:endParaRPr sz="1000" dirty="0">
                        <a:latin typeface="Calibri"/>
                        <a:ea typeface="Arial Narrow"/>
                        <a:cs typeface="Arial Narrow"/>
                        <a:sym typeface="Arial Narrow"/>
                      </a:endParaRPr>
                    </a:p>
                  </a:txBody>
                  <a:tcPr marL="63500" marR="63500" marT="0" marB="0" anchor="ctr"/>
                </a:tc>
                <a:tc>
                  <a:txBody>
                    <a:bodyPr/>
                    <a:lstStyle/>
                    <a:p>
                      <a:pPr marL="0" lvl="0" indent="0" algn="ctr" rtl="0">
                        <a:spcBef>
                          <a:spcPts val="0"/>
                        </a:spcBef>
                        <a:spcAft>
                          <a:spcPts val="0"/>
                        </a:spcAft>
                        <a:buNone/>
                      </a:pPr>
                      <a:r>
                        <a:rPr lang="en-US" sz="900" dirty="0">
                          <a:solidFill>
                            <a:schemeClr val="dk1"/>
                          </a:solidFill>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T w="12700" cap="flat" cmpd="sng">
                      <a:solidFill>
                        <a:schemeClr val="dk1"/>
                      </a:solidFill>
                      <a:prstDash val="solid"/>
                      <a:round/>
                      <a:headEnd type="none" w="sm" len="sm"/>
                      <a:tailEnd type="none" w="sm" len="sm"/>
                    </a:lnT>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01"/>
                  </a:ext>
                </a:extLst>
              </a:tr>
              <a:tr h="207250">
                <a:tc>
                  <a:txBody>
                    <a:bodyPr/>
                    <a:lstStyle/>
                    <a:p>
                      <a:pPr marL="0" lvl="0" indent="0" algn="l" rtl="0">
                        <a:spcBef>
                          <a:spcPts val="0"/>
                        </a:spcBef>
                        <a:spcAft>
                          <a:spcPts val="0"/>
                        </a:spcAft>
                        <a:buNone/>
                      </a:pPr>
                      <a:r>
                        <a:rPr lang="en-US" sz="1000" dirty="0">
                          <a:latin typeface="Calibri"/>
                          <a:ea typeface="Arial Narrow"/>
                          <a:cs typeface="Arial Narrow"/>
                          <a:sym typeface="Arial Narrow"/>
                        </a:rPr>
                        <a:t>Unlimited Custom Workflow Creation</a:t>
                      </a:r>
                      <a:endParaRPr sz="1000" dirty="0">
                        <a:latin typeface="Calibri"/>
                        <a:ea typeface="Arial Narrow"/>
                        <a:cs typeface="Arial Narrow"/>
                        <a:sym typeface="Arial Narrow"/>
                      </a:endParaRPr>
                    </a:p>
                  </a:txBody>
                  <a:tcPr marL="63500" marR="63500" marT="0" marB="0" anchor="ctr"/>
                </a:tc>
                <a:tc>
                  <a:txBody>
                    <a:bodyPr/>
                    <a:lstStyle/>
                    <a:p>
                      <a:pPr marL="0" lvl="0" indent="0" algn="ctr" rtl="0">
                        <a:spcBef>
                          <a:spcPts val="0"/>
                        </a:spcBef>
                        <a:spcAft>
                          <a:spcPts val="0"/>
                        </a:spcAft>
                        <a:buNone/>
                      </a:pPr>
                      <a:r>
                        <a:rPr lang="en-US" sz="900" dirty="0">
                          <a:solidFill>
                            <a:schemeClr val="dk1"/>
                          </a:solidFill>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02"/>
                  </a:ext>
                </a:extLst>
              </a:tr>
              <a:tr h="195650">
                <a:tc>
                  <a:txBody>
                    <a:bodyPr/>
                    <a:lstStyle/>
                    <a:p>
                      <a:pPr marL="0" lvl="0" indent="0" algn="l" rtl="0">
                        <a:spcBef>
                          <a:spcPts val="0"/>
                        </a:spcBef>
                        <a:spcAft>
                          <a:spcPts val="0"/>
                        </a:spcAft>
                        <a:buNone/>
                      </a:pPr>
                      <a:r>
                        <a:rPr lang="en-US" sz="1000" dirty="0">
                          <a:latin typeface="Calibri"/>
                          <a:ea typeface="Arial Narrow"/>
                          <a:cs typeface="Arial Narrow"/>
                          <a:sym typeface="Arial Narrow"/>
                        </a:rPr>
                        <a:t>Easy Onboarding with Sample Workflows</a:t>
                      </a:r>
                      <a:endParaRPr sz="1000" dirty="0">
                        <a:latin typeface="Calibri"/>
                        <a:ea typeface="Arial Narrow"/>
                        <a:cs typeface="Arial Narrow"/>
                        <a:sym typeface="Arial Narrow"/>
                      </a:endParaRPr>
                    </a:p>
                  </a:txBody>
                  <a:tcPr marL="63500" marR="63500" marT="0" marB="0" anchor="ctr"/>
                </a:tc>
                <a:tc>
                  <a:txBody>
                    <a:bodyPr/>
                    <a:lstStyle/>
                    <a:p>
                      <a:pPr marL="0" lvl="0" indent="0" algn="ctr" rtl="0">
                        <a:spcBef>
                          <a:spcPts val="0"/>
                        </a:spcBef>
                        <a:spcAft>
                          <a:spcPts val="0"/>
                        </a:spcAft>
                        <a:buClr>
                          <a:schemeClr val="dk1"/>
                        </a:buClr>
                        <a:buSzPts val="1100"/>
                        <a:buFont typeface="Arial"/>
                        <a:buNone/>
                      </a:pPr>
                      <a:r>
                        <a:rPr lang="en-US" sz="900" dirty="0">
                          <a:solidFill>
                            <a:schemeClr val="dk1"/>
                          </a:solidFill>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03"/>
                  </a:ext>
                </a:extLst>
              </a:tr>
              <a:tr h="154225">
                <a:tc>
                  <a:txBody>
                    <a:bodyPr/>
                    <a:lstStyle/>
                    <a:p>
                      <a:pPr marL="0" lvl="0" indent="0" algn="l" rtl="0">
                        <a:spcBef>
                          <a:spcPts val="0"/>
                        </a:spcBef>
                        <a:spcAft>
                          <a:spcPts val="0"/>
                        </a:spcAft>
                        <a:buNone/>
                      </a:pPr>
                      <a:r>
                        <a:rPr lang="en-US" sz="1000" dirty="0">
                          <a:latin typeface="Calibri"/>
                          <a:ea typeface="Arial Narrow"/>
                          <a:cs typeface="Arial Narrow"/>
                          <a:sym typeface="Arial Narrow"/>
                        </a:rPr>
                        <a:t>Scan Capture form KM MFPs</a:t>
                      </a:r>
                      <a:endParaRPr sz="1000" dirty="0">
                        <a:latin typeface="Calibri"/>
                        <a:ea typeface="Arial Narrow"/>
                        <a:cs typeface="Arial Narrow"/>
                        <a:sym typeface="Arial Narrow"/>
                      </a:endParaRPr>
                    </a:p>
                  </a:txBody>
                  <a:tcPr marL="63500" marR="63500" marT="0" marB="0" anchor="ctr"/>
                </a:tc>
                <a:tc>
                  <a:txBody>
                    <a:bodyPr/>
                    <a:lstStyle/>
                    <a:p>
                      <a:pPr marL="0" lvl="0" indent="0" algn="ctr" rtl="0">
                        <a:spcBef>
                          <a:spcPts val="0"/>
                        </a:spcBef>
                        <a:spcAft>
                          <a:spcPts val="0"/>
                        </a:spcAft>
                        <a:buClr>
                          <a:schemeClr val="dk1"/>
                        </a:buClr>
                        <a:buSzPts val="1100"/>
                        <a:buFont typeface="Arial"/>
                        <a:buNone/>
                      </a:pPr>
                      <a:r>
                        <a:rPr lang="en-US" sz="900" dirty="0">
                          <a:solidFill>
                            <a:schemeClr val="dk1"/>
                          </a:solidFill>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04"/>
                  </a:ext>
                </a:extLst>
              </a:tr>
              <a:tr h="179050">
                <a:tc>
                  <a:txBody>
                    <a:bodyPr/>
                    <a:lstStyle/>
                    <a:p>
                      <a:pPr marL="0" lvl="0" indent="0" algn="l" rtl="0">
                        <a:spcBef>
                          <a:spcPts val="0"/>
                        </a:spcBef>
                        <a:spcAft>
                          <a:spcPts val="0"/>
                        </a:spcAft>
                        <a:buNone/>
                      </a:pPr>
                      <a:r>
                        <a:rPr lang="en-US" sz="1000" dirty="0">
                          <a:latin typeface="Calibri"/>
                          <a:ea typeface="Arial Narrow"/>
                          <a:cs typeface="Arial Narrow"/>
                          <a:sym typeface="Arial Narrow"/>
                        </a:rPr>
                        <a:t>Zonal OCR and Document Renaming</a:t>
                      </a:r>
                      <a:endParaRPr sz="1000" dirty="0">
                        <a:latin typeface="Calibri"/>
                        <a:ea typeface="Arial Narrow"/>
                        <a:cs typeface="Arial Narrow"/>
                        <a:sym typeface="Arial Narrow"/>
                      </a:endParaRPr>
                    </a:p>
                  </a:txBody>
                  <a:tcPr marL="63500" marR="63500" marT="0" marB="0" anchor="ctr"/>
                </a:tc>
                <a:tc>
                  <a:txBody>
                    <a:bodyPr/>
                    <a:lstStyle/>
                    <a:p>
                      <a:pPr marL="0" lvl="0" indent="0" algn="ctr" rtl="0">
                        <a:spcBef>
                          <a:spcPts val="0"/>
                        </a:spcBef>
                        <a:spcAft>
                          <a:spcPts val="0"/>
                        </a:spcAft>
                        <a:buClr>
                          <a:schemeClr val="dk1"/>
                        </a:buClr>
                        <a:buSzPts val="1100"/>
                        <a:buFont typeface="Arial"/>
                        <a:buNone/>
                      </a:pPr>
                      <a:r>
                        <a:rPr lang="en-US" sz="900" dirty="0">
                          <a:solidFill>
                            <a:schemeClr val="dk1"/>
                          </a:solidFill>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US" sz="1000" dirty="0">
                          <a:latin typeface="Calibri"/>
                          <a:ea typeface="Arial Narrow"/>
                          <a:cs typeface="Arial Narrow"/>
                          <a:sym typeface="Arial Narrow"/>
                        </a:rPr>
                        <a:t>Intelligent Routing</a:t>
                      </a:r>
                      <a:endParaRPr sz="1000" dirty="0">
                        <a:latin typeface="Calibri"/>
                        <a:ea typeface="Arial Narrow"/>
                        <a:cs typeface="Arial Narrow"/>
                        <a:sym typeface="Arial Narrow"/>
                      </a:endParaRPr>
                    </a:p>
                  </a:txBody>
                  <a:tcPr marL="63500" marR="63500" marT="0" marB="0" anchor="ctr"/>
                </a:tc>
                <a:tc>
                  <a:txBody>
                    <a:bodyPr/>
                    <a:lstStyle/>
                    <a:p>
                      <a:pPr marL="0" lvl="0" indent="0" algn="ctr" rtl="0">
                        <a:spcBef>
                          <a:spcPts val="0"/>
                        </a:spcBef>
                        <a:spcAft>
                          <a:spcPts val="0"/>
                        </a:spcAft>
                        <a:buClr>
                          <a:schemeClr val="dk1"/>
                        </a:buClr>
                        <a:buSzPts val="1100"/>
                        <a:buFont typeface="Arial"/>
                        <a:buNone/>
                      </a:pPr>
                      <a:r>
                        <a:rPr lang="en-US" sz="900" dirty="0">
                          <a:solidFill>
                            <a:schemeClr val="dk1"/>
                          </a:solidFill>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06"/>
                  </a:ext>
                </a:extLst>
              </a:tr>
              <a:tr h="162475">
                <a:tc>
                  <a:txBody>
                    <a:bodyPr/>
                    <a:lstStyle/>
                    <a:p>
                      <a:pPr marL="0" lvl="0" indent="0" algn="l" rtl="0">
                        <a:spcBef>
                          <a:spcPts val="0"/>
                        </a:spcBef>
                        <a:spcAft>
                          <a:spcPts val="0"/>
                        </a:spcAft>
                        <a:buNone/>
                      </a:pPr>
                      <a:r>
                        <a:rPr lang="en-US" sz="1000" dirty="0">
                          <a:latin typeface="Calibri"/>
                          <a:ea typeface="Arial Narrow"/>
                          <a:cs typeface="Arial Narrow"/>
                          <a:sym typeface="Arial Narrow"/>
                        </a:rPr>
                        <a:t>Direct Connectivity to Cloud Solutions</a:t>
                      </a:r>
                      <a:endParaRPr sz="1000" dirty="0">
                        <a:latin typeface="Calibri"/>
                        <a:ea typeface="Arial Narrow"/>
                        <a:cs typeface="Arial Narrow"/>
                        <a:sym typeface="Arial Narrow"/>
                      </a:endParaRPr>
                    </a:p>
                  </a:txBody>
                  <a:tcPr marL="63500" marR="63500" marT="0" marB="0" anchor="ctr"/>
                </a:tc>
                <a:tc>
                  <a:txBody>
                    <a:bodyPr/>
                    <a:lstStyle/>
                    <a:p>
                      <a:pPr marL="0" lvl="0" indent="0" algn="ctr" rtl="0">
                        <a:spcBef>
                          <a:spcPts val="0"/>
                        </a:spcBef>
                        <a:spcAft>
                          <a:spcPts val="0"/>
                        </a:spcAft>
                        <a:buClr>
                          <a:schemeClr val="dk1"/>
                        </a:buClr>
                        <a:buSzPts val="1100"/>
                        <a:buFont typeface="Arial"/>
                        <a:buNone/>
                      </a:pPr>
                      <a:r>
                        <a:rPr lang="en-US" sz="900" dirty="0">
                          <a:solidFill>
                            <a:schemeClr val="dk1"/>
                          </a:solidFill>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07"/>
                  </a:ext>
                </a:extLst>
              </a:tr>
              <a:tr h="179075">
                <a:tc>
                  <a:txBody>
                    <a:bodyPr/>
                    <a:lstStyle/>
                    <a:p>
                      <a:pPr marL="0" lvl="0" indent="0" algn="l" rtl="0">
                        <a:spcBef>
                          <a:spcPts val="0"/>
                        </a:spcBef>
                        <a:spcAft>
                          <a:spcPts val="0"/>
                        </a:spcAft>
                        <a:buNone/>
                      </a:pPr>
                      <a:r>
                        <a:rPr lang="en-US" sz="1000" dirty="0">
                          <a:latin typeface="Calibri"/>
                          <a:ea typeface="Arial Narrow"/>
                          <a:cs typeface="Arial Narrow"/>
                          <a:sym typeface="Arial Narrow"/>
                        </a:rPr>
                        <a:t>Standard Form Management and Document Indexing</a:t>
                      </a:r>
                      <a:endParaRPr sz="1000" dirty="0">
                        <a:latin typeface="Calibri"/>
                        <a:ea typeface="Arial Narrow"/>
                        <a:cs typeface="Arial Narrow"/>
                        <a:sym typeface="Arial Narrow"/>
                      </a:endParaRPr>
                    </a:p>
                  </a:txBody>
                  <a:tcPr marL="63500" marR="63500" marT="0" marB="0" anchor="ctr">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900" dirty="0">
                          <a:solidFill>
                            <a:schemeClr val="dk1"/>
                          </a:solidFill>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US" sz="1000" dirty="0">
                          <a:latin typeface="Calibri"/>
                          <a:ea typeface="Arial Narrow"/>
                          <a:cs typeface="Arial Narrow"/>
                          <a:sym typeface="Arial Narrow"/>
                        </a:rPr>
                        <a:t>Electronic Document Capture</a:t>
                      </a:r>
                      <a:endParaRPr sz="1000" dirty="0">
                        <a:latin typeface="Calibri"/>
                        <a:ea typeface="Arial Narrow"/>
                        <a:cs typeface="Arial Narrow"/>
                        <a:sym typeface="Arial Narrow"/>
                      </a:endParaRPr>
                    </a:p>
                  </a:txBody>
                  <a:tcPr marL="63500" marR="635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solidFill>
                          <a:schemeClr val="dk1"/>
                        </a:solidFill>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65800">
                <a:tc>
                  <a:txBody>
                    <a:bodyPr/>
                    <a:lstStyle/>
                    <a:p>
                      <a:pPr marL="0" lvl="0" indent="0" algn="l" rtl="0">
                        <a:spcBef>
                          <a:spcPts val="0"/>
                        </a:spcBef>
                        <a:spcAft>
                          <a:spcPts val="0"/>
                        </a:spcAft>
                        <a:buNone/>
                      </a:pPr>
                      <a:r>
                        <a:rPr lang="en-US" sz="1000" dirty="0">
                          <a:latin typeface="Calibri"/>
                          <a:ea typeface="Arial Narrow"/>
                          <a:cs typeface="Arial Narrow"/>
                          <a:sym typeface="Arial Narrow"/>
                        </a:rPr>
                        <a:t>User-to-User Job Management</a:t>
                      </a:r>
                      <a:endParaRPr sz="1000" dirty="0">
                        <a:latin typeface="Calibri"/>
                        <a:ea typeface="Arial Narrow"/>
                        <a:cs typeface="Arial Narrow"/>
                        <a:sym typeface="Arial Narrow"/>
                      </a:endParaRPr>
                    </a:p>
                  </a:txBody>
                  <a:tcPr marL="63500" marR="63500" marT="0" marB="0"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T w="127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US" sz="1000" dirty="0">
                          <a:latin typeface="Calibri"/>
                          <a:ea typeface="Arial Narrow"/>
                          <a:cs typeface="Arial Narrow"/>
                          <a:sym typeface="Arial Narrow"/>
                        </a:rPr>
                        <a:t>Customizable Roles &amp; Permissions</a:t>
                      </a:r>
                      <a:endParaRPr sz="1000" dirty="0">
                        <a:latin typeface="Calibri"/>
                        <a:ea typeface="Arial Narrow"/>
                        <a:cs typeface="Arial Narrow"/>
                        <a:sym typeface="Arial Narrow"/>
                      </a:endParaRPr>
                    </a:p>
                  </a:txBody>
                  <a:tcPr marL="63500" marR="63500" marT="0" marB="0" anchor="ctr">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11"/>
                  </a:ext>
                </a:extLst>
              </a:tr>
              <a:tr h="0">
                <a:tc>
                  <a:txBody>
                    <a:bodyPr/>
                    <a:lstStyle/>
                    <a:p>
                      <a:pPr marL="0" lvl="0" indent="0" algn="l" rtl="0">
                        <a:spcBef>
                          <a:spcPts val="0"/>
                        </a:spcBef>
                        <a:spcAft>
                          <a:spcPts val="0"/>
                        </a:spcAft>
                        <a:buNone/>
                      </a:pPr>
                      <a:r>
                        <a:rPr lang="en-US" sz="1000" err="1">
                          <a:latin typeface="Calibri"/>
                          <a:ea typeface="Arial Narrow"/>
                          <a:cs typeface="Arial Narrow"/>
                          <a:sym typeface="Arial Narrow"/>
                        </a:rPr>
                        <a:t>eForm</a:t>
                      </a:r>
                      <a:r>
                        <a:rPr lang="en-US" sz="1000" dirty="0">
                          <a:latin typeface="Calibri"/>
                          <a:ea typeface="Arial Narrow"/>
                          <a:cs typeface="Arial Narrow"/>
                          <a:sym typeface="Arial Narrow"/>
                        </a:rPr>
                        <a:t> Capture with Optional Authentication</a:t>
                      </a:r>
                      <a:endParaRPr sz="1000" dirty="0">
                        <a:latin typeface="Calibri"/>
                        <a:ea typeface="Arial Narrow"/>
                        <a:cs typeface="Arial Narrow"/>
                        <a:sym typeface="Arial Narrow"/>
                      </a:endParaRPr>
                    </a:p>
                  </a:txBody>
                  <a:tcPr marL="63500" marR="63500" marT="0" marB="0" anchor="ctr">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12"/>
                  </a:ext>
                </a:extLst>
              </a:tr>
              <a:tr h="0">
                <a:tc>
                  <a:txBody>
                    <a:bodyPr/>
                    <a:lstStyle/>
                    <a:p>
                      <a:pPr marL="0" lvl="0" indent="0" algn="l" rtl="0">
                        <a:spcBef>
                          <a:spcPts val="0"/>
                        </a:spcBef>
                        <a:spcAft>
                          <a:spcPts val="0"/>
                        </a:spcAft>
                        <a:buNone/>
                      </a:pPr>
                      <a:r>
                        <a:rPr lang="en-US" sz="1000" dirty="0">
                          <a:latin typeface="Calibri"/>
                          <a:ea typeface="Arial Narrow"/>
                          <a:cs typeface="Arial Narrow"/>
                          <a:sym typeface="Arial Narrow"/>
                        </a:rPr>
                        <a:t>Real-Time Job &amp; Workflow Notifications</a:t>
                      </a:r>
                      <a:endParaRPr sz="1000" dirty="0">
                        <a:latin typeface="Calibri"/>
                        <a:ea typeface="Arial Narrow"/>
                        <a:cs typeface="Arial Narrow"/>
                        <a:sym typeface="Arial Narrow"/>
                      </a:endParaRPr>
                    </a:p>
                  </a:txBody>
                  <a:tcPr marL="63500" marR="63500" marT="0" marB="0" anchor="ctr">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13"/>
                  </a:ext>
                </a:extLst>
              </a:tr>
              <a:tr h="159200">
                <a:tc>
                  <a:txBody>
                    <a:bodyPr/>
                    <a:lstStyle/>
                    <a:p>
                      <a:pPr marL="0" lvl="0" indent="0" algn="l" rtl="0">
                        <a:spcBef>
                          <a:spcPts val="0"/>
                        </a:spcBef>
                        <a:spcAft>
                          <a:spcPts val="0"/>
                        </a:spcAft>
                        <a:buNone/>
                      </a:pPr>
                      <a:r>
                        <a:rPr lang="en-US" sz="1000" dirty="0">
                          <a:latin typeface="Calibri"/>
                          <a:ea typeface="Arial Narrow"/>
                          <a:cs typeface="Arial Narrow"/>
                          <a:sym typeface="Arial Narrow"/>
                        </a:rPr>
                        <a:t>Additional Connectors to Document Management Solutions</a:t>
                      </a:r>
                      <a:endParaRPr sz="1000" dirty="0">
                        <a:latin typeface="Calibri"/>
                        <a:ea typeface="Arial Narrow"/>
                        <a:cs typeface="Arial Narrow"/>
                        <a:sym typeface="Arial Narrow"/>
                      </a:endParaRPr>
                    </a:p>
                  </a:txBody>
                  <a:tcPr marL="63500" marR="63500" marT="0" marB="0" anchor="ctr">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14"/>
                  </a:ext>
                </a:extLst>
              </a:tr>
              <a:tr h="0">
                <a:tc>
                  <a:txBody>
                    <a:bodyPr/>
                    <a:lstStyle/>
                    <a:p>
                      <a:pPr marL="0" lvl="0" indent="0" algn="l" rtl="0">
                        <a:spcBef>
                          <a:spcPts val="0"/>
                        </a:spcBef>
                        <a:spcAft>
                          <a:spcPts val="0"/>
                        </a:spcAft>
                        <a:buNone/>
                      </a:pPr>
                      <a:r>
                        <a:rPr lang="en-US" sz="1000" dirty="0">
                          <a:latin typeface="Calibri"/>
                          <a:ea typeface="Arial Narrow"/>
                          <a:cs typeface="Arial Narrow"/>
                          <a:sym typeface="Arial Narrow"/>
                        </a:rPr>
                        <a:t>Advanced Form Management with Stylization and Branding Options</a:t>
                      </a:r>
                      <a:endParaRPr sz="1000" dirty="0">
                        <a:latin typeface="Calibri"/>
                        <a:ea typeface="Arial Narrow"/>
                        <a:cs typeface="Arial Narrow"/>
                        <a:sym typeface="Arial Narrow"/>
                      </a:endParaRPr>
                    </a:p>
                  </a:txBody>
                  <a:tcPr marL="63500" marR="63500" marT="0" marB="0" anchor="ctr">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15"/>
                  </a:ext>
                </a:extLst>
              </a:tr>
              <a:tr h="0">
                <a:tc>
                  <a:txBody>
                    <a:bodyPr/>
                    <a:lstStyle/>
                    <a:p>
                      <a:pPr marL="0" lvl="0" indent="0" algn="l" rtl="0">
                        <a:spcBef>
                          <a:spcPts val="0"/>
                        </a:spcBef>
                        <a:spcAft>
                          <a:spcPts val="0"/>
                        </a:spcAft>
                        <a:buNone/>
                      </a:pPr>
                      <a:r>
                        <a:rPr lang="en-US" sz="1000" dirty="0">
                          <a:latin typeface="Calibri"/>
                          <a:ea typeface="Arial Narrow"/>
                          <a:cs typeface="Arial Narrow"/>
                          <a:sym typeface="Arial Narrow"/>
                        </a:rPr>
                        <a:t>Advanced </a:t>
                      </a:r>
                      <a:r>
                        <a:rPr lang="en-US" sz="1000" err="1">
                          <a:latin typeface="Calibri"/>
                          <a:ea typeface="Arial Narrow"/>
                          <a:cs typeface="Arial Narrow"/>
                          <a:sym typeface="Arial Narrow"/>
                        </a:rPr>
                        <a:t>eForm</a:t>
                      </a:r>
                      <a:r>
                        <a:rPr lang="en-US" sz="1000" dirty="0">
                          <a:latin typeface="Calibri"/>
                          <a:ea typeface="Arial Narrow"/>
                          <a:cs typeface="Arial Narrow"/>
                          <a:sym typeface="Arial Narrow"/>
                        </a:rPr>
                        <a:t> Capture with Customizable Authentication</a:t>
                      </a:r>
                      <a:endParaRPr sz="1000" dirty="0">
                        <a:latin typeface="Calibri"/>
                        <a:ea typeface="Arial Narrow"/>
                        <a:cs typeface="Arial Narrow"/>
                        <a:sym typeface="Arial Narrow"/>
                      </a:endParaRPr>
                    </a:p>
                  </a:txBody>
                  <a:tcPr marL="63500" marR="63500" marT="0" marB="0" anchor="ctr">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16"/>
                  </a:ext>
                </a:extLst>
              </a:tr>
              <a:tr h="0">
                <a:tc>
                  <a:txBody>
                    <a:bodyPr/>
                    <a:lstStyle/>
                    <a:p>
                      <a:pPr marL="0" lvl="0" indent="0" algn="l" rtl="0">
                        <a:spcBef>
                          <a:spcPts val="0"/>
                        </a:spcBef>
                        <a:spcAft>
                          <a:spcPts val="0"/>
                        </a:spcAft>
                        <a:buNone/>
                      </a:pPr>
                      <a:r>
                        <a:rPr lang="en-US" sz="1000" dirty="0">
                          <a:latin typeface="Calibri"/>
                          <a:ea typeface="Arial Narrow"/>
                          <a:cs typeface="Arial Narrow"/>
                          <a:sym typeface="Arial Narrow"/>
                        </a:rPr>
                        <a:t>HTML Embedded Stratus </a:t>
                      </a:r>
                      <a:r>
                        <a:rPr lang="en-US" sz="1000" err="1">
                          <a:latin typeface="Calibri"/>
                          <a:ea typeface="Arial Narrow"/>
                          <a:cs typeface="Arial Narrow"/>
                          <a:sym typeface="Arial Narrow"/>
                        </a:rPr>
                        <a:t>eForms</a:t>
                      </a:r>
                      <a:endParaRPr sz="1000" err="1">
                        <a:latin typeface="Calibri"/>
                        <a:ea typeface="Arial Narrow"/>
                        <a:cs typeface="Arial Narrow"/>
                        <a:sym typeface="Arial Narrow"/>
                      </a:endParaRPr>
                    </a:p>
                  </a:txBody>
                  <a:tcPr marL="63500" marR="63500" marT="0" marB="0" anchor="ctr">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17"/>
                  </a:ext>
                </a:extLst>
              </a:tr>
              <a:tr h="0">
                <a:tc>
                  <a:txBody>
                    <a:bodyPr/>
                    <a:lstStyle/>
                    <a:p>
                      <a:pPr marL="0" lvl="0" indent="0" algn="l" rtl="0">
                        <a:spcBef>
                          <a:spcPts val="0"/>
                        </a:spcBef>
                        <a:spcAft>
                          <a:spcPts val="0"/>
                        </a:spcAft>
                        <a:buNone/>
                      </a:pPr>
                      <a:r>
                        <a:rPr lang="en-US" sz="1000" dirty="0">
                          <a:latin typeface="Calibri"/>
                          <a:ea typeface="Arial Narrow"/>
                          <a:cs typeface="Arial Narrow"/>
                          <a:sym typeface="Arial Narrow"/>
                        </a:rPr>
                        <a:t>Group and Queue Job Management</a:t>
                      </a:r>
                      <a:endParaRPr sz="1000" dirty="0">
                        <a:latin typeface="Calibri"/>
                        <a:ea typeface="Arial Narrow"/>
                        <a:cs typeface="Arial Narrow"/>
                        <a:sym typeface="Arial Narrow"/>
                      </a:endParaRPr>
                    </a:p>
                  </a:txBody>
                  <a:tcPr marL="63500" marR="63500" marT="0" marB="0" anchor="ctr">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18"/>
                  </a:ext>
                </a:extLst>
              </a:tr>
              <a:tr h="0">
                <a:tc>
                  <a:txBody>
                    <a:bodyPr/>
                    <a:lstStyle/>
                    <a:p>
                      <a:pPr marL="0" lvl="0" indent="0" algn="l" rtl="0">
                        <a:spcBef>
                          <a:spcPts val="0"/>
                        </a:spcBef>
                        <a:spcAft>
                          <a:spcPts val="0"/>
                        </a:spcAft>
                        <a:buNone/>
                      </a:pPr>
                      <a:r>
                        <a:rPr lang="en-US" sz="1000" dirty="0">
                          <a:latin typeface="Calibri"/>
                          <a:ea typeface="Arial Narrow"/>
                          <a:cs typeface="Arial Narrow"/>
                          <a:sym typeface="Arial Narrow"/>
                        </a:rPr>
                        <a:t>Stratus eSignature Workflows</a:t>
                      </a:r>
                      <a:endParaRPr sz="1000" dirty="0">
                        <a:latin typeface="Calibri"/>
                        <a:ea typeface="Arial Narrow"/>
                        <a:cs typeface="Arial Narrow"/>
                        <a:sym typeface="Arial Narrow"/>
                      </a:endParaRPr>
                    </a:p>
                  </a:txBody>
                  <a:tcPr marL="63500" marR="63500" marT="0" marB="0" anchor="ctr">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lnL w="127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US" sz="900" dirty="0">
                          <a:latin typeface="Arial Narrow"/>
                          <a:ea typeface="Arial Narrow"/>
                          <a:cs typeface="Arial Narrow"/>
                          <a:sym typeface="Arial Narrow"/>
                        </a:rPr>
                        <a:t>✅</a:t>
                      </a:r>
                      <a:endParaRPr sz="900" dirty="0">
                        <a:latin typeface="Arial Narrow"/>
                        <a:ea typeface="Arial Narrow"/>
                        <a:cs typeface="Arial Narrow"/>
                        <a:sym typeface="Arial Narrow"/>
                      </a:endParaRPr>
                    </a:p>
                  </a:txBody>
                  <a:tcPr marL="63500" marR="63500" marT="63500" marB="63500" anchor="ctr"/>
                </a:tc>
                <a:extLst>
                  <a:ext uri="{0D108BD9-81ED-4DB2-BD59-A6C34878D82A}">
                    <a16:rowId xmlns:a16="http://schemas.microsoft.com/office/drawing/2014/main" val="10019"/>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5"/>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22</a:t>
            </a:fld>
            <a:endParaRPr/>
          </a:p>
        </p:txBody>
      </p:sp>
      <p:sp>
        <p:nvSpPr>
          <p:cNvPr id="287" name="Google Shape;287;p25"/>
          <p:cNvSpPr txBox="1"/>
          <p:nvPr/>
        </p:nvSpPr>
        <p:spPr>
          <a:xfrm>
            <a:off x="911225" y="1021775"/>
            <a:ext cx="4571100" cy="4144500"/>
          </a:xfrm>
          <a:prstGeom prst="rect">
            <a:avLst/>
          </a:prstGeom>
          <a:noFill/>
          <a:ln>
            <a:noFill/>
          </a:ln>
        </p:spPr>
        <p:txBody>
          <a:bodyPr spcFirstLastPara="1" wrap="square" lIns="0" tIns="9000" rIns="0" bIns="0" anchor="t" anchorCtr="0">
            <a:spAutoFit/>
          </a:bodyPr>
          <a:lstStyle/>
          <a:p>
            <a:pPr marL="0" lvl="0" indent="0" algn="l" rtl="0">
              <a:spcBef>
                <a:spcPts val="0"/>
              </a:spcBef>
              <a:spcAft>
                <a:spcPts val="0"/>
              </a:spcAft>
              <a:buNone/>
            </a:pPr>
            <a:r>
              <a:rPr lang="en-US" b="1">
                <a:solidFill>
                  <a:srgbClr val="38256E"/>
                </a:solidFill>
                <a:latin typeface="Calibri"/>
                <a:ea typeface="Calibri"/>
                <a:cs typeface="Calibri"/>
                <a:sym typeface="Calibri"/>
              </a:rPr>
              <a:t>Does Dispatcher Stratus Support Multi-Year Term Licenses? </a:t>
            </a:r>
            <a:endParaRPr b="1">
              <a:solidFill>
                <a:srgbClr val="38256E"/>
              </a:solidFill>
              <a:latin typeface="Calibri"/>
              <a:ea typeface="Calibri"/>
              <a:cs typeface="Calibri"/>
              <a:sym typeface="Calibri"/>
            </a:endParaRPr>
          </a:p>
          <a:p>
            <a:pPr marL="0" lvl="0" indent="0" algn="l" rtl="0">
              <a:spcBef>
                <a:spcPts val="0"/>
              </a:spcBef>
              <a:spcAft>
                <a:spcPts val="0"/>
              </a:spcAft>
              <a:buNone/>
            </a:pPr>
            <a:r>
              <a:rPr lang="en-US" b="1">
                <a:solidFill>
                  <a:srgbClr val="9E9E9E"/>
                </a:solidFill>
                <a:latin typeface="Calibri"/>
                <a:ea typeface="Calibri"/>
                <a:cs typeface="Calibri"/>
                <a:sym typeface="Calibri"/>
              </a:rPr>
              <a:t>Yes! </a:t>
            </a:r>
            <a:r>
              <a:rPr lang="en-US">
                <a:solidFill>
                  <a:srgbClr val="9E9E9E"/>
                </a:solidFill>
                <a:latin typeface="Calibri"/>
                <a:ea typeface="Calibri"/>
                <a:cs typeface="Calibri"/>
                <a:sym typeface="Calibri"/>
              </a:rPr>
              <a:t>Please refer to the Item Numbers page for all of the available options.</a:t>
            </a:r>
            <a:endParaRPr>
              <a:solidFill>
                <a:srgbClr val="9E9E9E"/>
              </a:solidFill>
              <a:latin typeface="Calibri"/>
              <a:ea typeface="Calibri"/>
              <a:cs typeface="Calibri"/>
              <a:sym typeface="Calibri"/>
            </a:endParaRPr>
          </a:p>
          <a:p>
            <a:pPr marL="0" lvl="0" indent="0" algn="l" rtl="0">
              <a:spcBef>
                <a:spcPts val="1000"/>
              </a:spcBef>
              <a:spcAft>
                <a:spcPts val="0"/>
              </a:spcAft>
              <a:buNone/>
            </a:pPr>
            <a:r>
              <a:rPr lang="en-US" b="1">
                <a:solidFill>
                  <a:srgbClr val="38256E"/>
                </a:solidFill>
                <a:latin typeface="Calibri"/>
                <a:ea typeface="Calibri"/>
                <a:cs typeface="Calibri"/>
                <a:sym typeface="Calibri"/>
              </a:rPr>
              <a:t>Is There A Minimum Requirement For Dispatcher Stratus Orders? </a:t>
            </a:r>
            <a:r>
              <a:rPr lang="en-US" b="1">
                <a:solidFill>
                  <a:srgbClr val="9E9E9E"/>
                </a:solidFill>
                <a:latin typeface="Calibri"/>
                <a:ea typeface="Calibri"/>
                <a:cs typeface="Calibri"/>
                <a:sym typeface="Calibri"/>
              </a:rPr>
              <a:t>No. </a:t>
            </a:r>
            <a:r>
              <a:rPr lang="en-US">
                <a:solidFill>
                  <a:srgbClr val="9E9E9E"/>
                </a:solidFill>
                <a:latin typeface="Calibri"/>
                <a:ea typeface="Calibri"/>
                <a:cs typeface="Calibri"/>
                <a:sym typeface="Calibri"/>
              </a:rPr>
              <a:t>Each term license order of Dispatcher Stratus includes access to the Dispatcher Stratus portal and access to Dispatcher Stratus at one device. </a:t>
            </a:r>
            <a:br>
              <a:rPr lang="en-US">
                <a:solidFill>
                  <a:srgbClr val="9E9E9E"/>
                </a:solidFill>
                <a:latin typeface="Calibri"/>
                <a:ea typeface="Calibri"/>
                <a:cs typeface="Calibri"/>
                <a:sym typeface="Calibri"/>
              </a:rPr>
            </a:br>
            <a:endParaRPr>
              <a:solidFill>
                <a:srgbClr val="9E9E9E"/>
              </a:solidFill>
              <a:latin typeface="Calibri"/>
              <a:ea typeface="Calibri"/>
              <a:cs typeface="Calibri"/>
              <a:sym typeface="Calibri"/>
            </a:endParaRPr>
          </a:p>
          <a:p>
            <a:pPr marL="0" lvl="0" indent="0" algn="l" rtl="0">
              <a:spcBef>
                <a:spcPts val="0"/>
              </a:spcBef>
              <a:spcAft>
                <a:spcPts val="0"/>
              </a:spcAft>
              <a:buNone/>
            </a:pPr>
            <a:r>
              <a:rPr lang="en-US" b="1">
                <a:solidFill>
                  <a:srgbClr val="38256E"/>
                </a:solidFill>
                <a:latin typeface="Calibri"/>
                <a:ea typeface="Calibri"/>
                <a:cs typeface="Calibri"/>
                <a:sym typeface="Calibri"/>
              </a:rPr>
              <a:t>What Happens When A Dispatcher Stratus License Expires?</a:t>
            </a:r>
            <a:endParaRPr b="1">
              <a:solidFill>
                <a:srgbClr val="38256E"/>
              </a:solidFill>
              <a:latin typeface="Calibri"/>
              <a:ea typeface="Calibri"/>
              <a:cs typeface="Calibri"/>
              <a:sym typeface="Calibri"/>
            </a:endParaRPr>
          </a:p>
          <a:p>
            <a:pPr marL="0" lvl="0" indent="0" algn="l" rtl="0">
              <a:spcBef>
                <a:spcPts val="0"/>
              </a:spcBef>
              <a:spcAft>
                <a:spcPts val="0"/>
              </a:spcAft>
              <a:buNone/>
            </a:pPr>
            <a:r>
              <a:rPr lang="en-US">
                <a:solidFill>
                  <a:srgbClr val="9E9E9E"/>
                </a:solidFill>
                <a:latin typeface="Calibri"/>
                <a:ea typeface="Calibri"/>
                <a:cs typeface="Calibri"/>
                <a:sym typeface="Calibri"/>
              </a:rPr>
              <a:t>Dispatcher Stratus Term licenses cease to function after the license expires (1-5 years). However, a grace period is provided allowing view-only access to the tenant.</a:t>
            </a:r>
            <a:endParaRPr>
              <a:solidFill>
                <a:srgbClr val="9E9E9E"/>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b="1">
                <a:solidFill>
                  <a:srgbClr val="38256E"/>
                </a:solidFill>
                <a:latin typeface="Calibri"/>
                <a:ea typeface="Calibri"/>
                <a:cs typeface="Calibri"/>
                <a:sym typeface="Calibri"/>
              </a:rPr>
              <a:t>What If A Customer Already Has A Dispatcher Stratus Term License And Wants To Add Devices To It?</a:t>
            </a:r>
            <a:endParaRPr b="1">
              <a:solidFill>
                <a:srgbClr val="38256E"/>
              </a:solidFill>
              <a:latin typeface="Calibri"/>
              <a:ea typeface="Calibri"/>
              <a:cs typeface="Calibri"/>
              <a:sym typeface="Calibri"/>
            </a:endParaRPr>
          </a:p>
          <a:p>
            <a:pPr marL="0" lvl="0" indent="0" algn="l" rtl="0">
              <a:spcBef>
                <a:spcPts val="0"/>
              </a:spcBef>
              <a:spcAft>
                <a:spcPts val="1000"/>
              </a:spcAft>
              <a:buNone/>
            </a:pPr>
            <a:r>
              <a:rPr lang="en-US">
                <a:solidFill>
                  <a:srgbClr val="9E9E9E"/>
                </a:solidFill>
                <a:latin typeface="Calibri"/>
                <a:ea typeface="Calibri"/>
                <a:cs typeface="Calibri"/>
                <a:sym typeface="Calibri"/>
              </a:rPr>
              <a:t>Customers can purchase additional device licenses to expand an existing tenant. Using the Settings page in the Dispatcher Stratus portal, a tenant admin can redeem additional purchase codes to add devices to their current tenant.</a:t>
            </a:r>
            <a:endParaRPr sz="1800">
              <a:solidFill>
                <a:srgbClr val="274E13"/>
              </a:solidFill>
              <a:latin typeface="Calibri"/>
              <a:ea typeface="Calibri"/>
              <a:cs typeface="Calibri"/>
              <a:sym typeface="Calibri"/>
            </a:endParaRPr>
          </a:p>
        </p:txBody>
      </p:sp>
      <p:sp>
        <p:nvSpPr>
          <p:cNvPr id="288" name="Google Shape;288;p25"/>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a:solidFill>
                  <a:srgbClr val="38256E"/>
                </a:solidFill>
                <a:latin typeface="Calibri"/>
                <a:ea typeface="Calibri"/>
                <a:cs typeface="Calibri"/>
                <a:sym typeface="Calibri"/>
              </a:rPr>
              <a:t>LICENSING FAQs</a:t>
            </a:r>
            <a:endParaRPr sz="2500">
              <a:solidFill>
                <a:srgbClr val="38256E"/>
              </a:solidFill>
              <a:latin typeface="Calibri"/>
              <a:ea typeface="Calibri"/>
              <a:cs typeface="Calibri"/>
              <a:sym typeface="Calibri"/>
            </a:endParaRPr>
          </a:p>
        </p:txBody>
      </p:sp>
      <p:pic>
        <p:nvPicPr>
          <p:cNvPr id="289" name="Google Shape;289;p25"/>
          <p:cNvPicPr preferRelativeResize="0"/>
          <p:nvPr/>
        </p:nvPicPr>
        <p:blipFill>
          <a:blip r:embed="rId3">
            <a:alphaModFix/>
          </a:blip>
          <a:stretch>
            <a:fillRect/>
          </a:stretch>
        </p:blipFill>
        <p:spPr>
          <a:xfrm>
            <a:off x="146275" y="241325"/>
            <a:ext cx="1836076" cy="441950"/>
          </a:xfrm>
          <a:prstGeom prst="rect">
            <a:avLst/>
          </a:prstGeom>
          <a:noFill/>
          <a:ln>
            <a:noFill/>
          </a:ln>
        </p:spPr>
      </p:pic>
      <p:sp>
        <p:nvSpPr>
          <p:cNvPr id="290" name="Google Shape;290;p25"/>
          <p:cNvSpPr txBox="1"/>
          <p:nvPr/>
        </p:nvSpPr>
        <p:spPr>
          <a:xfrm>
            <a:off x="6397625" y="1021775"/>
            <a:ext cx="4032300" cy="3734100"/>
          </a:xfrm>
          <a:prstGeom prst="rect">
            <a:avLst/>
          </a:prstGeom>
          <a:noFill/>
          <a:ln>
            <a:noFill/>
          </a:ln>
        </p:spPr>
        <p:txBody>
          <a:bodyPr spcFirstLastPara="1" wrap="square" lIns="0" tIns="9000" rIns="0" bIns="0" anchor="t" anchorCtr="0">
            <a:spAutoFit/>
          </a:bodyPr>
          <a:lstStyle/>
          <a:p>
            <a:pPr marL="0" lvl="0" indent="0" algn="l" rtl="0">
              <a:spcBef>
                <a:spcPts val="0"/>
              </a:spcBef>
              <a:spcAft>
                <a:spcPts val="0"/>
              </a:spcAft>
              <a:buNone/>
            </a:pPr>
            <a:r>
              <a:rPr lang="en-US" b="1">
                <a:solidFill>
                  <a:srgbClr val="38256E"/>
                </a:solidFill>
                <a:latin typeface="Calibri"/>
                <a:ea typeface="Calibri"/>
                <a:cs typeface="Calibri"/>
                <a:sym typeface="Calibri"/>
              </a:rPr>
              <a:t>What Happens If A Customer Wants To Downgrade Or Cancel Their Plan? </a:t>
            </a:r>
            <a:r>
              <a:rPr lang="en-US">
                <a:solidFill>
                  <a:srgbClr val="9E9E9E"/>
                </a:solidFill>
                <a:latin typeface="Calibri"/>
                <a:ea typeface="Calibri"/>
                <a:cs typeface="Calibri"/>
                <a:sym typeface="Calibri"/>
              </a:rPr>
              <a:t>As term customers pay upfront for their plan, no refunds will be issued for changes to their plan. This includes scenarios such as removing purchased device licenses or canceling the plan.</a:t>
            </a:r>
            <a:endParaRPr>
              <a:solidFill>
                <a:srgbClr val="9E9E9E"/>
              </a:solidFill>
              <a:latin typeface="Calibri"/>
              <a:ea typeface="Calibri"/>
              <a:cs typeface="Calibri"/>
              <a:sym typeface="Calibri"/>
            </a:endParaRPr>
          </a:p>
          <a:p>
            <a:pPr marL="0" lvl="0" indent="0" algn="l" rtl="0">
              <a:spcBef>
                <a:spcPts val="0"/>
              </a:spcBef>
              <a:spcAft>
                <a:spcPts val="0"/>
              </a:spcAft>
              <a:buNone/>
            </a:pPr>
            <a:endParaRPr>
              <a:solidFill>
                <a:srgbClr val="9E9E9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a:solidFill>
                  <a:srgbClr val="38256E"/>
                </a:solidFill>
                <a:latin typeface="Calibri"/>
                <a:ea typeface="Calibri"/>
                <a:cs typeface="Calibri"/>
                <a:sym typeface="Calibri"/>
              </a:rPr>
              <a:t>Can Licenses Be Transferred Between Devices Or Users?</a:t>
            </a:r>
            <a:r>
              <a:rPr lang="en-US" sz="1200">
                <a:solidFill>
                  <a:srgbClr val="8E7CC3"/>
                </a:solidFill>
              </a:rPr>
              <a:t> </a:t>
            </a:r>
            <a:r>
              <a:rPr lang="en-US" b="1">
                <a:solidFill>
                  <a:srgbClr val="9E9E9E"/>
                </a:solidFill>
                <a:latin typeface="Calibri"/>
                <a:ea typeface="Calibri"/>
                <a:cs typeface="Calibri"/>
                <a:sym typeface="Calibri"/>
              </a:rPr>
              <a:t>Yes.</a:t>
            </a:r>
            <a:r>
              <a:rPr lang="en-US">
                <a:solidFill>
                  <a:srgbClr val="9E9E9E"/>
                </a:solidFill>
                <a:latin typeface="Calibri"/>
                <a:ea typeface="Calibri"/>
                <a:cs typeface="Calibri"/>
                <a:sym typeface="Calibri"/>
              </a:rPr>
              <a:t> Licenses can be transferred between devices or users, but sharing user accounts is prohibited.</a:t>
            </a:r>
            <a:endParaRPr>
              <a:solidFill>
                <a:srgbClr val="9E9E9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a:solidFill>
                <a:srgbClr val="38256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a:solidFill>
                  <a:srgbClr val="38256E"/>
                </a:solidFill>
                <a:latin typeface="Calibri"/>
                <a:ea typeface="Calibri"/>
                <a:cs typeface="Calibri"/>
                <a:sym typeface="Calibri"/>
              </a:rPr>
              <a:t>Should Sales Prepare A BNA (Business Needs Assessment)?</a:t>
            </a:r>
            <a:r>
              <a:rPr lang="en-US" sz="1200">
                <a:solidFill>
                  <a:srgbClr val="8E7CC3"/>
                </a:solidFill>
              </a:rPr>
              <a:t> </a:t>
            </a:r>
            <a:r>
              <a:rPr lang="en-US" b="1">
                <a:solidFill>
                  <a:srgbClr val="9E9E9E"/>
                </a:solidFill>
                <a:latin typeface="Calibri"/>
                <a:ea typeface="Calibri"/>
                <a:cs typeface="Calibri"/>
                <a:sym typeface="Calibri"/>
              </a:rPr>
              <a:t>Yes. </a:t>
            </a:r>
            <a:r>
              <a:rPr lang="en-US">
                <a:solidFill>
                  <a:srgbClr val="9E9E9E"/>
                </a:solidFill>
                <a:latin typeface="Calibri"/>
                <a:ea typeface="Calibri"/>
                <a:cs typeface="Calibri"/>
                <a:sym typeface="Calibri"/>
              </a:rPr>
              <a:t>A BNA is required for SEC to quote professional services for any implementation that requires remote installation services or custom workflow configurations. </a:t>
            </a:r>
            <a:endParaRPr sz="1800">
              <a:solidFill>
                <a:srgbClr val="274E13"/>
              </a:solidFill>
              <a:latin typeface="Calibri"/>
              <a:ea typeface="Calibri"/>
              <a:cs typeface="Calibri"/>
              <a:sym typeface="Calibri"/>
            </a:endParaRPr>
          </a:p>
          <a:p>
            <a:pPr marL="914400" lvl="0" indent="0" algn="l" rtl="0">
              <a:spcBef>
                <a:spcPts val="0"/>
              </a:spcBef>
              <a:spcAft>
                <a:spcPts val="0"/>
              </a:spcAft>
              <a:buNone/>
            </a:pPr>
            <a:endParaRPr sz="1800">
              <a:solidFill>
                <a:srgbClr val="274E13"/>
              </a:solidFill>
              <a:latin typeface="Calibri"/>
              <a:ea typeface="Calibri"/>
              <a:cs typeface="Calibri"/>
              <a:sym typeface="Calibri"/>
            </a:endParaRPr>
          </a:p>
        </p:txBody>
      </p:sp>
      <p:sp>
        <p:nvSpPr>
          <p:cNvPr id="291" name="Google Shape;291;p25"/>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23</a:t>
            </a:fld>
            <a:endParaRPr/>
          </a:p>
        </p:txBody>
      </p:sp>
      <p:sp>
        <p:nvSpPr>
          <p:cNvPr id="297" name="Google Shape;297;p26"/>
          <p:cNvSpPr txBox="1"/>
          <p:nvPr/>
        </p:nvSpPr>
        <p:spPr>
          <a:xfrm>
            <a:off x="1315180" y="1087700"/>
            <a:ext cx="3872877" cy="4594959"/>
          </a:xfrm>
          <a:prstGeom prst="rect">
            <a:avLst/>
          </a:prstGeom>
          <a:noFill/>
          <a:ln>
            <a:noFill/>
          </a:ln>
        </p:spPr>
        <p:txBody>
          <a:bodyPr spcFirstLastPara="1" wrap="square" lIns="0" tIns="9000" rIns="0" bIns="0" anchor="t" anchorCtr="0">
            <a:spAutoFit/>
          </a:bodyPr>
          <a:lstStyle/>
          <a:p>
            <a:r>
              <a:rPr lang="en-US" sz="1800" b="1" dirty="0">
                <a:solidFill>
                  <a:srgbClr val="38256E"/>
                </a:solidFill>
                <a:latin typeface="Calibri"/>
                <a:ea typeface="Calibri"/>
                <a:cs typeface="Calibri"/>
              </a:rPr>
              <a:t>Dispatcher Phoenix: </a:t>
            </a:r>
            <a:r>
              <a:rPr lang="en-US" sz="1800" dirty="0">
                <a:solidFill>
                  <a:srgbClr val="9E9E9E"/>
                </a:solidFill>
                <a:latin typeface="Calibri"/>
                <a:ea typeface="Calibri"/>
                <a:cs typeface="Calibri"/>
              </a:rPr>
              <a:t>Collects files from Dispatcher Phoenix.</a:t>
            </a:r>
            <a:endParaRPr lang="en-US" sz="1800">
              <a:latin typeface="Calibri"/>
              <a:ea typeface="Calibri"/>
              <a:cs typeface="Calibri"/>
            </a:endParaRPr>
          </a:p>
          <a:p>
            <a:endParaRPr lang="en-US" sz="1800" b="1" dirty="0">
              <a:solidFill>
                <a:srgbClr val="38256E"/>
              </a:solidFill>
              <a:latin typeface="Calibri"/>
              <a:ea typeface="Calibri"/>
              <a:cs typeface="Calibri"/>
            </a:endParaRPr>
          </a:p>
          <a:p>
            <a:pPr marL="0" lvl="0" indent="0" algn="l">
              <a:lnSpc>
                <a:spcPct val="100000"/>
              </a:lnSpc>
              <a:spcBef>
                <a:spcPts val="0"/>
              </a:spcBef>
              <a:spcAft>
                <a:spcPts val="0"/>
              </a:spcAft>
              <a:buNone/>
            </a:pPr>
            <a:r>
              <a:rPr lang="en-US" sz="1800" b="1" dirty="0">
                <a:solidFill>
                  <a:srgbClr val="38256E"/>
                </a:solidFill>
                <a:latin typeface="Calibri"/>
                <a:ea typeface="Calibri"/>
                <a:cs typeface="Calibri"/>
                <a:sym typeface="Calibri"/>
              </a:rPr>
              <a:t>Dropbox-In: </a:t>
            </a:r>
            <a:r>
              <a:rPr lang="en-US" sz="1800" dirty="0">
                <a:solidFill>
                  <a:srgbClr val="9E9E9E"/>
                </a:solidFill>
                <a:latin typeface="Calibri"/>
                <a:ea typeface="Calibri"/>
                <a:cs typeface="Calibri"/>
                <a:sym typeface="Calibri"/>
              </a:rPr>
              <a:t>Collects files from a Dropbox folder.</a:t>
            </a:r>
            <a:endParaRPr lang="en-US" sz="1800" dirty="0">
              <a:solidFill>
                <a:srgbClr val="9E9E9E"/>
              </a:solidFill>
              <a:latin typeface="Calibri"/>
              <a:ea typeface="Calibri"/>
              <a:cs typeface="Calibri"/>
            </a:endParaRPr>
          </a:p>
          <a:p>
            <a:pPr marL="0" lvl="0" indent="0" algn="l" rtl="0">
              <a:lnSpc>
                <a:spcPct val="100000"/>
              </a:lnSpc>
              <a:spcBef>
                <a:spcPts val="0"/>
              </a:spcBef>
              <a:spcAft>
                <a:spcPts val="0"/>
              </a:spcAft>
              <a:buNone/>
            </a:pPr>
            <a:endParaRPr sz="1800" b="1" dirty="0">
              <a:solidFill>
                <a:srgbClr val="38256E"/>
              </a:solidFill>
              <a:latin typeface="Calibri"/>
              <a:ea typeface="Calibri"/>
              <a:cs typeface="Calibri"/>
            </a:endParaRPr>
          </a:p>
          <a:p>
            <a:pPr marL="0" lvl="0" indent="0" algn="l" rtl="0">
              <a:lnSpc>
                <a:spcPct val="100000"/>
              </a:lnSpc>
              <a:spcBef>
                <a:spcPts val="0"/>
              </a:spcBef>
              <a:spcAft>
                <a:spcPts val="0"/>
              </a:spcAft>
              <a:buNone/>
            </a:pPr>
            <a:r>
              <a:rPr lang="en-US" sz="1800" b="1" dirty="0">
                <a:solidFill>
                  <a:srgbClr val="38256E"/>
                </a:solidFill>
                <a:latin typeface="Calibri"/>
                <a:ea typeface="Calibri"/>
                <a:cs typeface="Calibri"/>
                <a:sym typeface="Calibri"/>
              </a:rPr>
              <a:t>External Form:</a:t>
            </a:r>
            <a:r>
              <a:rPr lang="en-US" sz="1800" dirty="0">
                <a:solidFill>
                  <a:srgbClr val="9E9E9E"/>
                </a:solidFill>
                <a:latin typeface="Calibri"/>
                <a:ea typeface="Calibri"/>
                <a:cs typeface="Calibri"/>
                <a:sym typeface="Calibri"/>
              </a:rPr>
              <a:t> Collects information from a form available to users outside Dispatcher Stratus.</a:t>
            </a:r>
            <a:endParaRPr sz="1800">
              <a:solidFill>
                <a:srgbClr val="9E9E9E"/>
              </a:solidFill>
              <a:latin typeface="Calibri"/>
              <a:ea typeface="Calibri"/>
              <a:cs typeface="Calibri"/>
            </a:endParaRPr>
          </a:p>
          <a:p>
            <a:pPr marL="0" lvl="0" indent="0" algn="l">
              <a:lnSpc>
                <a:spcPct val="100000"/>
              </a:lnSpc>
              <a:spcBef>
                <a:spcPts val="0"/>
              </a:spcBef>
              <a:spcAft>
                <a:spcPts val="0"/>
              </a:spcAft>
              <a:buNone/>
            </a:pPr>
            <a:endParaRPr lang="en-US" sz="1800" dirty="0">
              <a:solidFill>
                <a:srgbClr val="9E9E9E"/>
              </a:solidFill>
              <a:latin typeface="Calibri"/>
              <a:ea typeface="Calibri"/>
              <a:cs typeface="Calibri"/>
            </a:endParaRPr>
          </a:p>
          <a:p>
            <a:r>
              <a:rPr lang="en-US" sz="1800" b="1" dirty="0">
                <a:solidFill>
                  <a:srgbClr val="38256E"/>
                </a:solidFill>
                <a:latin typeface="Calibri"/>
                <a:ea typeface="Calibri"/>
                <a:cs typeface="Calibri"/>
              </a:rPr>
              <a:t>Gmail In:</a:t>
            </a:r>
            <a:r>
              <a:rPr lang="en-US" sz="1800" dirty="0">
                <a:solidFill>
                  <a:srgbClr val="9E9E9E"/>
                </a:solidFill>
                <a:latin typeface="Calibri"/>
                <a:ea typeface="Calibri"/>
                <a:cs typeface="Calibri"/>
              </a:rPr>
              <a:t> Collects emails and attachments from a Google Mail (Gmail) email account.</a:t>
            </a:r>
            <a:endParaRPr lang="en-US" sz="1800"/>
          </a:p>
          <a:p>
            <a:endParaRPr lang="en-US" sz="1600" b="1" dirty="0">
              <a:solidFill>
                <a:srgbClr val="38256E"/>
              </a:solidFill>
              <a:latin typeface="Calibri"/>
              <a:ea typeface="Calibri"/>
              <a:cs typeface="Calibri"/>
            </a:endParaRPr>
          </a:p>
          <a:p>
            <a:pPr marL="0" lvl="0" indent="0" algn="l" rtl="0">
              <a:lnSpc>
                <a:spcPct val="100000"/>
              </a:lnSpc>
              <a:spcBef>
                <a:spcPts val="0"/>
              </a:spcBef>
              <a:spcAft>
                <a:spcPts val="0"/>
              </a:spcAft>
              <a:buNone/>
            </a:pPr>
            <a:endParaRPr lang="en-US" sz="1600" dirty="0">
              <a:solidFill>
                <a:srgbClr val="9E9E9E"/>
              </a:solidFill>
              <a:latin typeface="Calibri"/>
              <a:ea typeface="Calibri"/>
              <a:cs typeface="Calibri"/>
            </a:endParaRPr>
          </a:p>
          <a:p>
            <a:pPr marL="0" lvl="0" indent="0" algn="l" rtl="0">
              <a:lnSpc>
                <a:spcPct val="100000"/>
              </a:lnSpc>
              <a:spcBef>
                <a:spcPts val="0"/>
              </a:spcBef>
              <a:spcAft>
                <a:spcPts val="0"/>
              </a:spcAft>
              <a:buNone/>
            </a:pPr>
            <a:endParaRPr lang="en-US" sz="1600" dirty="0">
              <a:latin typeface="Calibri"/>
              <a:ea typeface="Calibri"/>
              <a:cs typeface="Calibri"/>
            </a:endParaRPr>
          </a:p>
          <a:p>
            <a:endParaRPr lang="en-US" sz="1600" dirty="0">
              <a:latin typeface="Calibri"/>
              <a:ea typeface="Calibri"/>
              <a:cs typeface="Calibri"/>
            </a:endParaRPr>
          </a:p>
        </p:txBody>
      </p:sp>
      <p:sp>
        <p:nvSpPr>
          <p:cNvPr id="298" name="Google Shape;298;p26"/>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a:solidFill>
                  <a:srgbClr val="38256E"/>
                </a:solidFill>
                <a:latin typeface="Calibri"/>
                <a:ea typeface="Calibri"/>
                <a:cs typeface="Calibri"/>
                <a:sym typeface="Calibri"/>
              </a:rPr>
              <a:t>COLLECTION NODES</a:t>
            </a:r>
            <a:endParaRPr sz="2500">
              <a:solidFill>
                <a:srgbClr val="38256E"/>
              </a:solidFill>
              <a:latin typeface="Calibri"/>
              <a:ea typeface="Calibri"/>
              <a:cs typeface="Calibri"/>
              <a:sym typeface="Calibri"/>
            </a:endParaRPr>
          </a:p>
        </p:txBody>
      </p:sp>
      <p:pic>
        <p:nvPicPr>
          <p:cNvPr id="299" name="Google Shape;299;p26"/>
          <p:cNvPicPr preferRelativeResize="0"/>
          <p:nvPr/>
        </p:nvPicPr>
        <p:blipFill>
          <a:blip r:embed="rId3">
            <a:alphaModFix/>
          </a:blip>
          <a:stretch>
            <a:fillRect/>
          </a:stretch>
        </p:blipFill>
        <p:spPr>
          <a:xfrm>
            <a:off x="146275" y="241325"/>
            <a:ext cx="1836076" cy="441950"/>
          </a:xfrm>
          <a:prstGeom prst="rect">
            <a:avLst/>
          </a:prstGeom>
          <a:noFill/>
          <a:ln>
            <a:noFill/>
          </a:ln>
        </p:spPr>
      </p:pic>
      <p:sp>
        <p:nvSpPr>
          <p:cNvPr id="300" name="Google Shape;300;p26"/>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
        <p:nvSpPr>
          <p:cNvPr id="2" name="Google Shape;297;p26">
            <a:extLst>
              <a:ext uri="{FF2B5EF4-FFF2-40B4-BE49-F238E27FC236}">
                <a16:creationId xmlns:a16="http://schemas.microsoft.com/office/drawing/2014/main" id="{AF7A4968-4CBF-97D4-BAA4-2DFA53C8038F}"/>
              </a:ext>
            </a:extLst>
          </p:cNvPr>
          <p:cNvSpPr txBox="1"/>
          <p:nvPr/>
        </p:nvSpPr>
        <p:spPr>
          <a:xfrm>
            <a:off x="6325081" y="1087699"/>
            <a:ext cx="3872877" cy="3856295"/>
          </a:xfrm>
          <a:prstGeom prst="rect">
            <a:avLst/>
          </a:prstGeom>
          <a:noFill/>
          <a:ln>
            <a:noFill/>
          </a:ln>
        </p:spPr>
        <p:txBody>
          <a:bodyPr spcFirstLastPara="1" wrap="square" lIns="0" tIns="9000" rIns="0" bIns="0" anchor="t" anchorCtr="0">
            <a:spAutoFit/>
          </a:bodyPr>
          <a:lstStyle/>
          <a:p>
            <a:r>
              <a:rPr lang="en-US" sz="1800" b="1" dirty="0">
                <a:solidFill>
                  <a:srgbClr val="38256E"/>
                </a:solidFill>
                <a:latin typeface="Calibri"/>
                <a:ea typeface="Calibri"/>
                <a:cs typeface="Calibri"/>
                <a:sym typeface="Calibri"/>
              </a:rPr>
              <a:t>Internal Form: </a:t>
            </a:r>
            <a:r>
              <a:rPr lang="en-US" sz="1800" dirty="0">
                <a:solidFill>
                  <a:srgbClr val="9E9E9E"/>
                </a:solidFill>
                <a:latin typeface="Calibri"/>
                <a:ea typeface="Calibri"/>
                <a:cs typeface="Calibri"/>
                <a:sym typeface="Calibri"/>
              </a:rPr>
              <a:t>Collects information from a form accessible within Dispatcher Stratus.</a:t>
            </a:r>
            <a:endParaRPr lang="en-US" sz="1800" dirty="0">
              <a:solidFill>
                <a:srgbClr val="9E9E9E"/>
              </a:solidFill>
              <a:latin typeface="Calibri"/>
              <a:ea typeface="Calibri"/>
              <a:cs typeface="Calibri"/>
            </a:endParaRPr>
          </a:p>
          <a:p>
            <a:endParaRPr lang="en-US" sz="1800" b="1" dirty="0">
              <a:solidFill>
                <a:srgbClr val="38256E"/>
              </a:solidFill>
              <a:latin typeface="Calibri"/>
              <a:ea typeface="Calibri"/>
              <a:cs typeface="Calibri"/>
            </a:endParaRPr>
          </a:p>
          <a:p>
            <a:r>
              <a:rPr lang="en-US" sz="1800" b="1" dirty="0">
                <a:solidFill>
                  <a:srgbClr val="38256E"/>
                </a:solidFill>
                <a:latin typeface="Calibri"/>
                <a:ea typeface="Calibri"/>
                <a:cs typeface="Calibri"/>
                <a:sym typeface="Calibri"/>
              </a:rPr>
              <a:t>MFP Capture:</a:t>
            </a:r>
            <a:r>
              <a:rPr lang="en-US" sz="1800" dirty="0">
                <a:solidFill>
                  <a:srgbClr val="9E9E9E"/>
                </a:solidFill>
                <a:latin typeface="Calibri"/>
                <a:ea typeface="Calibri"/>
                <a:cs typeface="Calibri"/>
                <a:sym typeface="Calibri"/>
              </a:rPr>
              <a:t> Initiates workflows directly from a Konica Minolta MFP panel.</a:t>
            </a:r>
            <a:endParaRPr lang="en-US" sz="1800" dirty="0">
              <a:solidFill>
                <a:srgbClr val="9E9E9E"/>
              </a:solidFill>
              <a:latin typeface="Calibri"/>
              <a:ea typeface="Calibri"/>
              <a:cs typeface="Calibri"/>
            </a:endParaRPr>
          </a:p>
          <a:p>
            <a:pPr marL="0" lvl="0" indent="0" algn="l" rtl="0">
              <a:lnSpc>
                <a:spcPct val="100000"/>
              </a:lnSpc>
              <a:spcBef>
                <a:spcPts val="0"/>
              </a:spcBef>
              <a:spcAft>
                <a:spcPts val="0"/>
              </a:spcAft>
              <a:buNone/>
            </a:pPr>
            <a:endParaRPr sz="1800" b="1" dirty="0">
              <a:solidFill>
                <a:srgbClr val="38256E"/>
              </a:solidFill>
              <a:latin typeface="Calibri"/>
              <a:ea typeface="Calibri"/>
              <a:cs typeface="Calibri"/>
            </a:endParaRPr>
          </a:p>
          <a:p>
            <a:pPr marL="0" lvl="0" indent="0" algn="l" rtl="0">
              <a:lnSpc>
                <a:spcPct val="100000"/>
              </a:lnSpc>
              <a:spcBef>
                <a:spcPts val="0"/>
              </a:spcBef>
              <a:spcAft>
                <a:spcPts val="0"/>
              </a:spcAft>
              <a:buNone/>
            </a:pPr>
            <a:r>
              <a:rPr lang="en-US" sz="1800" b="1" dirty="0">
                <a:solidFill>
                  <a:srgbClr val="38256E"/>
                </a:solidFill>
                <a:latin typeface="Calibri"/>
                <a:ea typeface="Calibri"/>
                <a:cs typeface="Calibri"/>
                <a:sym typeface="Calibri"/>
              </a:rPr>
              <a:t>Microsoft Exchange-In:</a:t>
            </a:r>
            <a:r>
              <a:rPr lang="en-US" sz="1800" b="1" dirty="0">
                <a:solidFill>
                  <a:srgbClr val="666666"/>
                </a:solidFill>
              </a:rPr>
              <a:t> </a:t>
            </a:r>
            <a:r>
              <a:rPr lang="en-US" sz="1800" dirty="0">
                <a:solidFill>
                  <a:srgbClr val="9E9E9E"/>
                </a:solidFill>
                <a:latin typeface="Calibri"/>
                <a:ea typeface="Calibri"/>
                <a:cs typeface="Calibri"/>
                <a:sym typeface="Calibri"/>
              </a:rPr>
              <a:t>Collects emails and attachments from a Microsoft Exchange email account.</a:t>
            </a:r>
            <a:endParaRPr sz="1800">
              <a:solidFill>
                <a:srgbClr val="9E9E9E"/>
              </a:solidFill>
              <a:latin typeface="Calibri"/>
              <a:ea typeface="Calibri"/>
              <a:cs typeface="Calibri"/>
            </a:endParaRPr>
          </a:p>
          <a:p>
            <a:pPr marL="0" lvl="0" indent="0" algn="l" rtl="0">
              <a:lnSpc>
                <a:spcPct val="100000"/>
              </a:lnSpc>
              <a:spcBef>
                <a:spcPts val="0"/>
              </a:spcBef>
              <a:spcAft>
                <a:spcPts val="0"/>
              </a:spcAft>
              <a:buNone/>
            </a:pPr>
            <a:endParaRPr sz="1800" b="1" dirty="0">
              <a:solidFill>
                <a:srgbClr val="38256E"/>
              </a:solidFill>
              <a:latin typeface="Calibri"/>
              <a:ea typeface="Calibri"/>
              <a:cs typeface="Calibri"/>
            </a:endParaRPr>
          </a:p>
          <a:p>
            <a:pPr marL="0" lvl="0" indent="0" algn="l" rtl="0">
              <a:lnSpc>
                <a:spcPct val="100000"/>
              </a:lnSpc>
              <a:spcBef>
                <a:spcPts val="0"/>
              </a:spcBef>
              <a:spcAft>
                <a:spcPts val="0"/>
              </a:spcAft>
              <a:buNone/>
            </a:pPr>
            <a:r>
              <a:rPr lang="en-US" sz="1800" b="1" dirty="0">
                <a:solidFill>
                  <a:srgbClr val="38256E"/>
                </a:solidFill>
                <a:latin typeface="Calibri"/>
                <a:ea typeface="Calibri"/>
                <a:cs typeface="Calibri"/>
                <a:sym typeface="Calibri"/>
              </a:rPr>
              <a:t>Upland </a:t>
            </a:r>
            <a:r>
              <a:rPr lang="en-US" sz="1800" b="1" err="1">
                <a:solidFill>
                  <a:srgbClr val="38256E"/>
                </a:solidFill>
                <a:latin typeface="Calibri"/>
                <a:ea typeface="Calibri"/>
                <a:cs typeface="Calibri"/>
                <a:sym typeface="Calibri"/>
              </a:rPr>
              <a:t>InterFAX</a:t>
            </a:r>
            <a:r>
              <a:rPr lang="en-US" sz="1800" b="1" dirty="0">
                <a:solidFill>
                  <a:srgbClr val="38256E"/>
                </a:solidFill>
                <a:latin typeface="Calibri"/>
                <a:ea typeface="Calibri"/>
                <a:cs typeface="Calibri"/>
                <a:sym typeface="Calibri"/>
              </a:rPr>
              <a:t>-In:</a:t>
            </a:r>
            <a:r>
              <a:rPr lang="en-US" sz="1800" dirty="0">
                <a:solidFill>
                  <a:srgbClr val="9E9E9E"/>
                </a:solidFill>
                <a:latin typeface="Calibri"/>
                <a:ea typeface="Calibri"/>
                <a:cs typeface="Calibri"/>
                <a:sym typeface="Calibri"/>
              </a:rPr>
              <a:t> Collects faxes from a connected Upland </a:t>
            </a:r>
            <a:r>
              <a:rPr lang="en-US" sz="1800" err="1">
                <a:solidFill>
                  <a:srgbClr val="9E9E9E"/>
                </a:solidFill>
                <a:latin typeface="Calibri"/>
                <a:ea typeface="Calibri"/>
                <a:cs typeface="Calibri"/>
                <a:sym typeface="Calibri"/>
              </a:rPr>
              <a:t>InterFAX</a:t>
            </a:r>
            <a:r>
              <a:rPr lang="en-US" sz="1800" dirty="0">
                <a:solidFill>
                  <a:srgbClr val="9E9E9E"/>
                </a:solidFill>
                <a:latin typeface="Calibri"/>
                <a:ea typeface="Calibri"/>
                <a:cs typeface="Calibri"/>
                <a:sym typeface="Calibri"/>
              </a:rPr>
              <a:t> account.</a:t>
            </a:r>
            <a:endParaRPr lang="en-US" sz="1800" dirty="0">
              <a:solidFill>
                <a:srgbClr val="9E9E9E"/>
              </a:solidFill>
              <a:latin typeface="Calibri"/>
              <a:ea typeface="Calibri"/>
              <a:cs typeface="Calibri"/>
            </a:endParaRPr>
          </a:p>
          <a:p>
            <a:endParaRPr lang="en-US" sz="1600" dirty="0">
              <a:latin typeface="Calibri"/>
              <a:ea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a:extLst>
            <a:ext uri="{FF2B5EF4-FFF2-40B4-BE49-F238E27FC236}">
              <a16:creationId xmlns:a16="http://schemas.microsoft.com/office/drawing/2014/main" id="{D6DACD01-1903-929F-4BA5-AE0C4528CAE8}"/>
            </a:ext>
          </a:extLst>
        </p:cNvPr>
        <p:cNvGrpSpPr/>
        <p:nvPr/>
      </p:nvGrpSpPr>
      <p:grpSpPr>
        <a:xfrm>
          <a:off x="0" y="0"/>
          <a:ext cx="0" cy="0"/>
          <a:chOff x="0" y="0"/>
          <a:chExt cx="0" cy="0"/>
        </a:xfrm>
      </p:grpSpPr>
      <p:sp>
        <p:nvSpPr>
          <p:cNvPr id="296" name="Google Shape;296;p26">
            <a:extLst>
              <a:ext uri="{FF2B5EF4-FFF2-40B4-BE49-F238E27FC236}">
                <a16:creationId xmlns:a16="http://schemas.microsoft.com/office/drawing/2014/main" id="{B7B62FFA-7B5B-E658-AC32-8216831C1409}"/>
              </a:ext>
            </a:extLst>
          </p:cNvPr>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24</a:t>
            </a:fld>
            <a:endParaRPr/>
          </a:p>
        </p:txBody>
      </p:sp>
      <p:sp>
        <p:nvSpPr>
          <p:cNvPr id="297" name="Google Shape;297;p26">
            <a:extLst>
              <a:ext uri="{FF2B5EF4-FFF2-40B4-BE49-F238E27FC236}">
                <a16:creationId xmlns:a16="http://schemas.microsoft.com/office/drawing/2014/main" id="{ABE9D743-A2F0-9467-C75A-5D9C51E2BFC0}"/>
              </a:ext>
            </a:extLst>
          </p:cNvPr>
          <p:cNvSpPr txBox="1"/>
          <p:nvPr/>
        </p:nvSpPr>
        <p:spPr>
          <a:xfrm>
            <a:off x="704750" y="1087700"/>
            <a:ext cx="4483307" cy="4902735"/>
          </a:xfrm>
          <a:prstGeom prst="rect">
            <a:avLst/>
          </a:prstGeom>
          <a:noFill/>
          <a:ln>
            <a:noFill/>
          </a:ln>
        </p:spPr>
        <p:txBody>
          <a:bodyPr spcFirstLastPara="1" wrap="square" lIns="0" tIns="9000" rIns="0" bIns="0" anchor="t" anchorCtr="0">
            <a:spAutoFit/>
          </a:bodyPr>
          <a:lstStyle/>
          <a:p>
            <a:r>
              <a:rPr lang="en-US" sz="1600" b="1" dirty="0">
                <a:solidFill>
                  <a:srgbClr val="38256E"/>
                </a:solidFill>
                <a:latin typeface="Calibri"/>
                <a:ea typeface="Calibri"/>
                <a:cs typeface="Calibri"/>
                <a:sym typeface="Calibri"/>
              </a:rPr>
              <a:t>Annotation:</a:t>
            </a:r>
            <a:r>
              <a:rPr lang="en-US" sz="1600" dirty="0">
                <a:solidFill>
                  <a:srgbClr val="666666"/>
                </a:solidFill>
                <a:ea typeface="Calibri"/>
                <a:sym typeface="Calibri"/>
              </a:rPr>
              <a:t> </a:t>
            </a:r>
            <a:r>
              <a:rPr lang="en-US" sz="1600" dirty="0">
                <a:solidFill>
                  <a:srgbClr val="9E9E9E"/>
                </a:solidFill>
                <a:latin typeface="Calibri"/>
                <a:ea typeface="Calibri"/>
                <a:cs typeface="Calibri"/>
                <a:sym typeface="Calibri"/>
              </a:rPr>
              <a:t>Annotate scanned image files with custom text, dates, or sequence numbers.</a:t>
            </a:r>
            <a:endParaRPr lang="en-US" sz="1600" dirty="0">
              <a:latin typeface="Calibri"/>
              <a:ea typeface="Calibri"/>
              <a:cs typeface="Calibri"/>
            </a:endParaRPr>
          </a:p>
          <a:p>
            <a:pPr marL="0" lvl="0" indent="0" algn="l">
              <a:lnSpc>
                <a:spcPct val="100000"/>
              </a:lnSpc>
              <a:spcBef>
                <a:spcPts val="0"/>
              </a:spcBef>
              <a:spcAft>
                <a:spcPts val="0"/>
              </a:spcAft>
              <a:buNone/>
            </a:pPr>
            <a:endParaRPr lang="en-US" sz="1600" dirty="0">
              <a:latin typeface="Calibri"/>
              <a:ea typeface="Calibri"/>
              <a:cs typeface="Calibri"/>
            </a:endParaRPr>
          </a:p>
          <a:p>
            <a:r>
              <a:rPr lang="en-US" sz="1600" b="1" dirty="0">
                <a:solidFill>
                  <a:srgbClr val="38256E"/>
                </a:solidFill>
                <a:latin typeface="Calibri"/>
                <a:ea typeface="Calibri"/>
                <a:cs typeface="Calibri"/>
                <a:sym typeface="Calibri"/>
              </a:rPr>
              <a:t>Advanc</a:t>
            </a:r>
            <a:r>
              <a:rPr lang="en-US" sz="1600" b="1" dirty="0">
                <a:solidFill>
                  <a:schemeClr val="accent6">
                    <a:lumMod val="49000"/>
                  </a:schemeClr>
                </a:solidFill>
                <a:latin typeface="Calibri"/>
                <a:ea typeface="Calibri"/>
                <a:cs typeface="Calibri"/>
                <a:sym typeface="Calibri"/>
              </a:rPr>
              <a:t>ed OCR wit</a:t>
            </a:r>
            <a:r>
              <a:rPr lang="en-US" sz="1600" b="1" dirty="0">
                <a:solidFill>
                  <a:srgbClr val="38256E"/>
                </a:solidFill>
                <a:latin typeface="Calibri"/>
                <a:ea typeface="Calibri"/>
                <a:cs typeface="Calibri"/>
                <a:sym typeface="Calibri"/>
              </a:rPr>
              <a:t>h Tesseract:</a:t>
            </a:r>
            <a:r>
              <a:rPr lang="en-US" sz="1600" b="1" dirty="0">
                <a:solidFill>
                  <a:srgbClr val="666666"/>
                </a:solidFill>
                <a:ea typeface="Calibri"/>
                <a:sym typeface="Calibri"/>
              </a:rPr>
              <a:t> </a:t>
            </a:r>
            <a:r>
              <a:rPr lang="en-US" sz="1600" dirty="0">
                <a:solidFill>
                  <a:srgbClr val="9E9E9E"/>
                </a:solidFill>
                <a:latin typeface="Calibri"/>
                <a:ea typeface="Calibri"/>
                <a:cs typeface="Calibri"/>
                <a:sym typeface="Calibri"/>
              </a:rPr>
              <a:t>Refines OCR output and extracts metadata using user-defined or auto-detected zones.</a:t>
            </a:r>
            <a:endParaRPr lang="en-US" sz="1600" dirty="0">
              <a:latin typeface="Calibri"/>
              <a:ea typeface="Calibri"/>
              <a:cs typeface="Calibri"/>
            </a:endParaRPr>
          </a:p>
          <a:p>
            <a:endParaRPr lang="en-US" sz="1600" dirty="0">
              <a:solidFill>
                <a:srgbClr val="9E9E9E"/>
              </a:solidFill>
              <a:latin typeface="Calibri"/>
              <a:ea typeface="Calibri"/>
              <a:cs typeface="Calibri"/>
            </a:endParaRPr>
          </a:p>
          <a:p>
            <a:r>
              <a:rPr lang="en-US" sz="1600" b="1" dirty="0">
                <a:solidFill>
                  <a:schemeClr val="accent6">
                    <a:lumMod val="49000"/>
                  </a:schemeClr>
                </a:solidFill>
                <a:latin typeface="Calibri"/>
                <a:ea typeface="Calibri"/>
                <a:cs typeface="Calibri"/>
              </a:rPr>
              <a:t>Convert to PDF:</a:t>
            </a:r>
            <a:r>
              <a:rPr lang="en-US" sz="1600" dirty="0">
                <a:solidFill>
                  <a:srgbClr val="9E9E9E"/>
                </a:solidFill>
                <a:latin typeface="Calibri"/>
                <a:ea typeface="Calibri"/>
                <a:cs typeface="Calibri"/>
              </a:rPr>
              <a:t> Converts any image file to a PDF document, including PDF/A and PDF Searchable.</a:t>
            </a:r>
          </a:p>
          <a:p>
            <a:endParaRPr lang="en-US" sz="1600" dirty="0">
              <a:solidFill>
                <a:srgbClr val="9E9E9E"/>
              </a:solidFill>
              <a:latin typeface="Calibri"/>
              <a:ea typeface="Calibri"/>
              <a:cs typeface="Calibri"/>
            </a:endParaRPr>
          </a:p>
          <a:p>
            <a:r>
              <a:rPr lang="en-US" sz="1600" b="1" dirty="0">
                <a:solidFill>
                  <a:schemeClr val="accent6">
                    <a:lumMod val="49000"/>
                  </a:schemeClr>
                </a:solidFill>
                <a:latin typeface="Calibri"/>
                <a:ea typeface="Calibri"/>
                <a:cs typeface="Calibri"/>
              </a:rPr>
              <a:t>Flatten Form:</a:t>
            </a:r>
            <a:r>
              <a:rPr lang="en-US" sz="1600" dirty="0">
                <a:solidFill>
                  <a:srgbClr val="9E9E9E"/>
                </a:solidFill>
                <a:latin typeface="Calibri"/>
                <a:ea typeface="Calibri"/>
                <a:cs typeface="Calibri"/>
              </a:rPr>
              <a:t> Converts form responses into a PDF document for additional processing.</a:t>
            </a:r>
          </a:p>
          <a:p>
            <a:endParaRPr lang="en-US" sz="1600" dirty="0">
              <a:latin typeface="Calibri"/>
              <a:ea typeface="Calibri"/>
              <a:cs typeface="Calibri"/>
            </a:endParaRPr>
          </a:p>
          <a:p>
            <a:r>
              <a:rPr lang="en-US" sz="1600" b="1" dirty="0">
                <a:solidFill>
                  <a:srgbClr val="38256E"/>
                </a:solidFill>
                <a:latin typeface="Calibri"/>
                <a:ea typeface="Calibri"/>
                <a:cs typeface="Calibri"/>
                <a:sym typeface="Calibri"/>
              </a:rPr>
              <a:t>Form Selector:</a:t>
            </a:r>
            <a:r>
              <a:rPr lang="en-US" sz="1600" b="1" dirty="0">
                <a:solidFill>
                  <a:srgbClr val="666666"/>
                </a:solidFill>
                <a:ea typeface="Calibri"/>
                <a:sym typeface="Calibri"/>
              </a:rPr>
              <a:t> </a:t>
            </a:r>
            <a:r>
              <a:rPr lang="en-US" sz="1600" dirty="0">
                <a:solidFill>
                  <a:srgbClr val="9E9E9E"/>
                </a:solidFill>
                <a:latin typeface="Calibri"/>
                <a:ea typeface="Calibri"/>
                <a:cs typeface="Calibri"/>
                <a:sym typeface="Calibri"/>
              </a:rPr>
              <a:t>Displays available forms to a workflow user at the scan.</a:t>
            </a:r>
            <a:endParaRPr lang="en-US" sz="1600" dirty="0">
              <a:latin typeface="Calibri"/>
              <a:ea typeface="Calibri"/>
              <a:cs typeface="Calibri"/>
            </a:endParaRPr>
          </a:p>
          <a:p>
            <a:endParaRPr lang="en-US" sz="1600" dirty="0">
              <a:latin typeface="Calibri"/>
              <a:ea typeface="Calibri"/>
              <a:cs typeface="Calibri"/>
            </a:endParaRPr>
          </a:p>
          <a:p>
            <a:r>
              <a:rPr lang="en-US" sz="1600" b="1" dirty="0">
                <a:solidFill>
                  <a:srgbClr val="38256E"/>
                </a:solidFill>
                <a:latin typeface="Calibri"/>
                <a:ea typeface="Calibri"/>
                <a:cs typeface="Calibri"/>
                <a:sym typeface="Calibri"/>
              </a:rPr>
              <a:t>Metadata Route: </a:t>
            </a:r>
            <a:r>
              <a:rPr lang="en-US" sz="1600" dirty="0">
                <a:solidFill>
                  <a:srgbClr val="9E9E9E"/>
                </a:solidFill>
                <a:latin typeface="Calibri"/>
                <a:ea typeface="Calibri"/>
                <a:cs typeface="Calibri"/>
                <a:sym typeface="Calibri"/>
              </a:rPr>
              <a:t>Routes documents based on user-defined metadata search rules.</a:t>
            </a:r>
            <a:endParaRPr lang="en-US" sz="1600" dirty="0">
              <a:latin typeface="Calibri"/>
              <a:ea typeface="Calibri"/>
              <a:cs typeface="Calibri"/>
            </a:endParaRPr>
          </a:p>
          <a:p>
            <a:pPr marL="0" lvl="0" indent="0" algn="l">
              <a:lnSpc>
                <a:spcPct val="100000"/>
              </a:lnSpc>
              <a:spcBef>
                <a:spcPts val="0"/>
              </a:spcBef>
              <a:spcAft>
                <a:spcPts val="0"/>
              </a:spcAft>
              <a:buNone/>
            </a:pPr>
            <a:endParaRPr lang="en-US" dirty="0">
              <a:solidFill>
                <a:srgbClr val="9E9E9E"/>
              </a:solidFill>
              <a:latin typeface="Calibri"/>
              <a:ea typeface="Calibri"/>
              <a:cs typeface="Calibri"/>
            </a:endParaRPr>
          </a:p>
          <a:p>
            <a:endParaRPr lang="en-US" sz="1600" dirty="0">
              <a:solidFill>
                <a:srgbClr val="9E9E9E"/>
              </a:solidFill>
              <a:latin typeface="Calibri"/>
              <a:ea typeface="Calibri"/>
              <a:cs typeface="Calibri"/>
            </a:endParaRPr>
          </a:p>
        </p:txBody>
      </p:sp>
      <p:sp>
        <p:nvSpPr>
          <p:cNvPr id="298" name="Google Shape;298;p26">
            <a:extLst>
              <a:ext uri="{FF2B5EF4-FFF2-40B4-BE49-F238E27FC236}">
                <a16:creationId xmlns:a16="http://schemas.microsoft.com/office/drawing/2014/main" id="{C350567B-6C63-CAB1-E76B-2FE269DA9B59}"/>
              </a:ext>
            </a:extLst>
          </p:cNvPr>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dirty="0">
                <a:solidFill>
                  <a:srgbClr val="38256E"/>
                </a:solidFill>
                <a:latin typeface="Calibri"/>
                <a:ea typeface="Calibri"/>
                <a:cs typeface="Calibri"/>
                <a:sym typeface="Calibri"/>
              </a:rPr>
              <a:t>PROCESS NODES</a:t>
            </a:r>
            <a:endParaRPr sz="2500" dirty="0">
              <a:solidFill>
                <a:srgbClr val="38256E"/>
              </a:solidFill>
              <a:latin typeface="Calibri"/>
              <a:ea typeface="Calibri"/>
              <a:cs typeface="Calibri"/>
              <a:sym typeface="Calibri"/>
            </a:endParaRPr>
          </a:p>
        </p:txBody>
      </p:sp>
      <p:pic>
        <p:nvPicPr>
          <p:cNvPr id="299" name="Google Shape;299;p26">
            <a:extLst>
              <a:ext uri="{FF2B5EF4-FFF2-40B4-BE49-F238E27FC236}">
                <a16:creationId xmlns:a16="http://schemas.microsoft.com/office/drawing/2014/main" id="{FF3A550A-A079-0889-1111-ADCDFE33F015}"/>
              </a:ext>
            </a:extLst>
          </p:cNvPr>
          <p:cNvPicPr preferRelativeResize="0"/>
          <p:nvPr/>
        </p:nvPicPr>
        <p:blipFill>
          <a:blip r:embed="rId3">
            <a:alphaModFix/>
          </a:blip>
          <a:stretch>
            <a:fillRect/>
          </a:stretch>
        </p:blipFill>
        <p:spPr>
          <a:xfrm>
            <a:off x="146275" y="241325"/>
            <a:ext cx="1836076" cy="441950"/>
          </a:xfrm>
          <a:prstGeom prst="rect">
            <a:avLst/>
          </a:prstGeom>
          <a:noFill/>
          <a:ln>
            <a:noFill/>
          </a:ln>
        </p:spPr>
      </p:pic>
      <p:sp>
        <p:nvSpPr>
          <p:cNvPr id="300" name="Google Shape;300;p26">
            <a:extLst>
              <a:ext uri="{FF2B5EF4-FFF2-40B4-BE49-F238E27FC236}">
                <a16:creationId xmlns:a16="http://schemas.microsoft.com/office/drawing/2014/main" id="{401152CF-D114-3352-E662-D4AF50D2A07A}"/>
              </a:ext>
            </a:extLst>
          </p:cNvPr>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
        <p:nvSpPr>
          <p:cNvPr id="2" name="Google Shape;297;p26">
            <a:extLst>
              <a:ext uri="{FF2B5EF4-FFF2-40B4-BE49-F238E27FC236}">
                <a16:creationId xmlns:a16="http://schemas.microsoft.com/office/drawing/2014/main" id="{9A644FDF-13C3-0B14-3B62-8F2E4E9AEBC3}"/>
              </a:ext>
            </a:extLst>
          </p:cNvPr>
          <p:cNvSpPr txBox="1"/>
          <p:nvPr/>
        </p:nvSpPr>
        <p:spPr>
          <a:xfrm>
            <a:off x="6325081" y="1087699"/>
            <a:ext cx="4483307" cy="3948628"/>
          </a:xfrm>
          <a:prstGeom prst="rect">
            <a:avLst/>
          </a:prstGeom>
          <a:noFill/>
          <a:ln>
            <a:noFill/>
          </a:ln>
        </p:spPr>
        <p:txBody>
          <a:bodyPr spcFirstLastPara="1" wrap="square" lIns="0" tIns="9000" rIns="0" bIns="0" anchor="t" anchorCtr="0">
            <a:spAutoFit/>
          </a:bodyPr>
          <a:lstStyle/>
          <a:p>
            <a:r>
              <a:rPr lang="en-US" sz="1600" b="1" dirty="0">
                <a:solidFill>
                  <a:schemeClr val="accent6">
                    <a:lumMod val="49000"/>
                  </a:schemeClr>
                </a:solidFill>
                <a:latin typeface="Calibri"/>
                <a:ea typeface="Calibri"/>
                <a:cs typeface="Calibri"/>
                <a:sym typeface="Calibri"/>
              </a:rPr>
              <a:t>Metadata Scripting:</a:t>
            </a:r>
            <a:r>
              <a:rPr lang="en-US" sz="1600" dirty="0">
                <a:solidFill>
                  <a:srgbClr val="9E9E9E"/>
                </a:solidFill>
                <a:latin typeface="Calibri"/>
                <a:ea typeface="Calibri"/>
                <a:cs typeface="Calibri"/>
                <a:sym typeface="Calibri"/>
              </a:rPr>
              <a:t> Manipulates metadata.</a:t>
            </a:r>
            <a:endParaRPr lang="en-US" sz="1600" dirty="0">
              <a:latin typeface="Calibri"/>
              <a:ea typeface="Calibri"/>
              <a:cs typeface="Calibri"/>
            </a:endParaRPr>
          </a:p>
          <a:p>
            <a:pPr marL="0" lvl="0" indent="0" algn="l">
              <a:lnSpc>
                <a:spcPct val="100000"/>
              </a:lnSpc>
              <a:spcBef>
                <a:spcPts val="0"/>
              </a:spcBef>
              <a:spcAft>
                <a:spcPts val="0"/>
              </a:spcAft>
              <a:buNone/>
            </a:pPr>
            <a:endParaRPr lang="en-US" sz="1600" dirty="0">
              <a:latin typeface="Calibri"/>
              <a:ea typeface="Calibri"/>
              <a:cs typeface="Calibri"/>
            </a:endParaRPr>
          </a:p>
          <a:p>
            <a:r>
              <a:rPr lang="en-US" sz="1600" b="1" dirty="0">
                <a:solidFill>
                  <a:srgbClr val="002060"/>
                </a:solidFill>
                <a:latin typeface="Calibri"/>
                <a:ea typeface="Calibri"/>
                <a:cs typeface="Calibri"/>
                <a:sym typeface="Calibri"/>
              </a:rPr>
              <a:t>Metadata to File:</a:t>
            </a:r>
            <a:r>
              <a:rPr lang="en-US" sz="1600" dirty="0">
                <a:solidFill>
                  <a:srgbClr val="9E9E9E"/>
                </a:solidFill>
                <a:latin typeface="Calibri"/>
                <a:ea typeface="Calibri"/>
                <a:cs typeface="Calibri"/>
              </a:rPr>
              <a:t> Creates</a:t>
            </a:r>
            <a:r>
              <a:rPr lang="en-US" sz="1600" dirty="0">
                <a:solidFill>
                  <a:srgbClr val="9E9E9E"/>
                </a:solidFill>
                <a:latin typeface="Calibri"/>
                <a:ea typeface="Calibri"/>
                <a:cs typeface="Calibri"/>
                <a:sym typeface="Calibri"/>
              </a:rPr>
              <a:t> a new document with the extracted metadata.</a:t>
            </a:r>
            <a:endParaRPr lang="en-US" sz="1600" dirty="0">
              <a:latin typeface="Calibri"/>
              <a:ea typeface="Calibri"/>
              <a:cs typeface="Calibri"/>
            </a:endParaRPr>
          </a:p>
          <a:p>
            <a:pPr marL="0" lvl="0" indent="0" algn="l">
              <a:lnSpc>
                <a:spcPct val="100000"/>
              </a:lnSpc>
              <a:spcBef>
                <a:spcPts val="0"/>
              </a:spcBef>
              <a:spcAft>
                <a:spcPts val="0"/>
              </a:spcAft>
              <a:buNone/>
            </a:pPr>
            <a:endParaRPr lang="en-US" sz="1600" dirty="0">
              <a:latin typeface="Calibri"/>
              <a:ea typeface="Calibri"/>
              <a:cs typeface="Calibri"/>
            </a:endParaRPr>
          </a:p>
          <a:p>
            <a:r>
              <a:rPr lang="en-US" sz="1600" b="1" dirty="0">
                <a:solidFill>
                  <a:srgbClr val="38256E"/>
                </a:solidFill>
                <a:latin typeface="Calibri"/>
                <a:ea typeface="Calibri"/>
                <a:cs typeface="Calibri"/>
                <a:sym typeface="Calibri"/>
              </a:rPr>
              <a:t>ODBC: </a:t>
            </a:r>
            <a:r>
              <a:rPr lang="en-US" sz="1600" dirty="0">
                <a:solidFill>
                  <a:srgbClr val="9E9E9E"/>
                </a:solidFill>
                <a:latin typeface="Calibri"/>
                <a:ea typeface="Calibri"/>
                <a:cs typeface="Calibri"/>
                <a:sym typeface="Calibri"/>
              </a:rPr>
              <a:t>Retrieves or updates data from an ODBC data source.</a:t>
            </a:r>
            <a:endParaRPr lang="en-US" sz="1600" dirty="0">
              <a:latin typeface="Calibri"/>
              <a:ea typeface="Calibri"/>
              <a:cs typeface="Calibri"/>
            </a:endParaRPr>
          </a:p>
          <a:p>
            <a:endParaRPr lang="en-US" sz="1600" dirty="0">
              <a:latin typeface="Calibri"/>
              <a:ea typeface="Calibri"/>
              <a:cs typeface="Calibri"/>
            </a:endParaRPr>
          </a:p>
          <a:p>
            <a:r>
              <a:rPr lang="en-US" sz="1600" b="1" dirty="0">
                <a:solidFill>
                  <a:srgbClr val="38256E"/>
                </a:solidFill>
                <a:latin typeface="Calibri"/>
                <a:ea typeface="Calibri"/>
                <a:cs typeface="Calibri"/>
                <a:sym typeface="Calibri"/>
              </a:rPr>
              <a:t>People Nodes:</a:t>
            </a:r>
            <a:r>
              <a:rPr lang="en-US" sz="1600" dirty="0">
                <a:solidFill>
                  <a:srgbClr val="9E9E9E"/>
                </a:solidFill>
                <a:latin typeface="Calibri"/>
                <a:ea typeface="Calibri"/>
                <a:cs typeface="Calibri"/>
                <a:sym typeface="Calibri"/>
              </a:rPr>
              <a:t> Include People Group, People Queue, and People User for additional interaction during workflows.</a:t>
            </a:r>
            <a:endParaRPr lang="en-US" sz="1600" dirty="0">
              <a:latin typeface="Calibri"/>
              <a:ea typeface="Calibri"/>
              <a:cs typeface="Calibri"/>
            </a:endParaRPr>
          </a:p>
          <a:p>
            <a:endParaRPr lang="en-US" sz="1600" dirty="0">
              <a:latin typeface="Calibri"/>
              <a:ea typeface="Calibri"/>
              <a:cs typeface="Calibri"/>
            </a:endParaRPr>
          </a:p>
          <a:p>
            <a:r>
              <a:rPr lang="en-US" sz="1600" b="1" dirty="0">
                <a:solidFill>
                  <a:srgbClr val="38256E"/>
                </a:solidFill>
                <a:latin typeface="Calibri"/>
                <a:ea typeface="Calibri"/>
                <a:cs typeface="Calibri"/>
                <a:sym typeface="Calibri"/>
              </a:rPr>
              <a:t>Rename Node: </a:t>
            </a:r>
            <a:r>
              <a:rPr lang="en-US" sz="1600" dirty="0">
                <a:solidFill>
                  <a:srgbClr val="9E9E9E"/>
                </a:solidFill>
                <a:latin typeface="Calibri"/>
                <a:ea typeface="Calibri"/>
                <a:cs typeface="Calibri"/>
                <a:sym typeface="Calibri"/>
              </a:rPr>
              <a:t>Changes file names using variables, counters, or static text.</a:t>
            </a:r>
            <a:endParaRPr lang="en-US" sz="1600" dirty="0">
              <a:latin typeface="Calibri"/>
              <a:ea typeface="Calibri"/>
              <a:cs typeface="Calibri"/>
            </a:endParaRPr>
          </a:p>
          <a:p>
            <a:pPr marL="0" lvl="0" indent="0" algn="l">
              <a:lnSpc>
                <a:spcPct val="100000"/>
              </a:lnSpc>
              <a:spcBef>
                <a:spcPts val="0"/>
              </a:spcBef>
              <a:spcAft>
                <a:spcPts val="0"/>
              </a:spcAft>
              <a:buNone/>
            </a:pPr>
            <a:endParaRPr lang="en-US" sz="1600" dirty="0">
              <a:solidFill>
                <a:srgbClr val="9E9E9E"/>
              </a:solidFill>
              <a:latin typeface="Calibri"/>
              <a:ea typeface="Calibri"/>
              <a:cs typeface="Calibri"/>
            </a:endParaRPr>
          </a:p>
          <a:p>
            <a:endParaRPr lang="en-US" sz="1600" dirty="0">
              <a:latin typeface="Calibri"/>
              <a:ea typeface="Calibri"/>
              <a:cs typeface="Calibri"/>
            </a:endParaRPr>
          </a:p>
        </p:txBody>
      </p:sp>
    </p:spTree>
    <p:extLst>
      <p:ext uri="{BB962C8B-B14F-4D97-AF65-F5344CB8AC3E}">
        <p14:creationId xmlns:p14="http://schemas.microsoft.com/office/powerpoint/2010/main" val="1767323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a:extLst>
            <a:ext uri="{FF2B5EF4-FFF2-40B4-BE49-F238E27FC236}">
              <a16:creationId xmlns:a16="http://schemas.microsoft.com/office/drawing/2014/main" id="{48C64DB0-5525-1291-B353-1F1B746EE980}"/>
            </a:ext>
          </a:extLst>
        </p:cNvPr>
        <p:cNvGrpSpPr/>
        <p:nvPr/>
      </p:nvGrpSpPr>
      <p:grpSpPr>
        <a:xfrm>
          <a:off x="0" y="0"/>
          <a:ext cx="0" cy="0"/>
          <a:chOff x="0" y="0"/>
          <a:chExt cx="0" cy="0"/>
        </a:xfrm>
      </p:grpSpPr>
      <p:sp>
        <p:nvSpPr>
          <p:cNvPr id="296" name="Google Shape;296;p26">
            <a:extLst>
              <a:ext uri="{FF2B5EF4-FFF2-40B4-BE49-F238E27FC236}">
                <a16:creationId xmlns:a16="http://schemas.microsoft.com/office/drawing/2014/main" id="{E3CC9D90-1AF1-831F-9F40-4795FFC79DF9}"/>
              </a:ext>
            </a:extLst>
          </p:cNvPr>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25</a:t>
            </a:fld>
            <a:endParaRPr/>
          </a:p>
        </p:txBody>
      </p:sp>
      <p:sp>
        <p:nvSpPr>
          <p:cNvPr id="297" name="Google Shape;297;p26">
            <a:extLst>
              <a:ext uri="{FF2B5EF4-FFF2-40B4-BE49-F238E27FC236}">
                <a16:creationId xmlns:a16="http://schemas.microsoft.com/office/drawing/2014/main" id="{A559D735-64A1-C7EA-3824-332B7B23B504}"/>
              </a:ext>
            </a:extLst>
          </p:cNvPr>
          <p:cNvSpPr txBox="1"/>
          <p:nvPr/>
        </p:nvSpPr>
        <p:spPr>
          <a:xfrm>
            <a:off x="671454" y="1087700"/>
            <a:ext cx="4516603" cy="5364400"/>
          </a:xfrm>
          <a:prstGeom prst="rect">
            <a:avLst/>
          </a:prstGeom>
          <a:noFill/>
          <a:ln>
            <a:noFill/>
          </a:ln>
        </p:spPr>
        <p:txBody>
          <a:bodyPr spcFirstLastPara="1" wrap="square" lIns="0" tIns="9000" rIns="0" bIns="0" anchor="t" anchorCtr="0">
            <a:spAutoFit/>
          </a:bodyPr>
          <a:lstStyle/>
          <a:p>
            <a:r>
              <a:rPr lang="en-US" sz="1600" b="1" dirty="0">
                <a:solidFill>
                  <a:srgbClr val="38256E"/>
                </a:solidFill>
                <a:latin typeface="Calibri"/>
                <a:ea typeface="Calibri"/>
                <a:cs typeface="Calibri"/>
                <a:sym typeface="Calibri"/>
              </a:rPr>
              <a:t>Box Connector:</a:t>
            </a:r>
            <a:r>
              <a:rPr lang="en-US" sz="1600" b="1" dirty="0">
                <a:solidFill>
                  <a:srgbClr val="666666"/>
                </a:solidFill>
                <a:ea typeface="Calibri"/>
                <a:sym typeface="Calibri"/>
              </a:rPr>
              <a:t> </a:t>
            </a:r>
            <a:r>
              <a:rPr lang="en-US" sz="1600" dirty="0">
                <a:solidFill>
                  <a:srgbClr val="9E9E9E"/>
                </a:solidFill>
                <a:latin typeface="Calibri"/>
                <a:ea typeface="Calibri"/>
                <a:cs typeface="Calibri"/>
                <a:sym typeface="Calibri"/>
              </a:rPr>
              <a:t>Scans, indexes, and distributes files to Box.com.</a:t>
            </a:r>
            <a:endParaRPr lang="en-US" sz="1600" dirty="0">
              <a:latin typeface="Calibri"/>
              <a:ea typeface="Calibri"/>
              <a:cs typeface="Calibri"/>
            </a:endParaRPr>
          </a:p>
          <a:p>
            <a:endParaRPr lang="en-US" sz="1600" dirty="0">
              <a:latin typeface="Calibri"/>
              <a:ea typeface="Calibri"/>
              <a:cs typeface="Calibri"/>
            </a:endParaRPr>
          </a:p>
          <a:p>
            <a:r>
              <a:rPr lang="en-US" sz="1600" b="1" dirty="0">
                <a:solidFill>
                  <a:srgbClr val="38256E"/>
                </a:solidFill>
                <a:latin typeface="Calibri"/>
                <a:ea typeface="Calibri"/>
                <a:cs typeface="Calibri"/>
              </a:rPr>
              <a:t>Paragon Cloud Fax Connector:</a:t>
            </a:r>
            <a:r>
              <a:rPr lang="en-US" sz="1600" b="1" dirty="0">
                <a:solidFill>
                  <a:srgbClr val="666666"/>
                </a:solidFill>
                <a:ea typeface="Calibri"/>
              </a:rPr>
              <a:t> </a:t>
            </a:r>
            <a:r>
              <a:rPr lang="en-US" sz="1600" dirty="0">
                <a:solidFill>
                  <a:srgbClr val="9E9E9E"/>
                </a:solidFill>
                <a:latin typeface="Calibri"/>
                <a:ea typeface="Calibri"/>
                <a:cs typeface="Calibri"/>
              </a:rPr>
              <a:t>Distributes documents to the Paragon cloud-based fax service.</a:t>
            </a:r>
            <a:endParaRPr lang="en-US" sz="1600" dirty="0">
              <a:latin typeface="Calibri"/>
              <a:ea typeface="Calibri"/>
              <a:cs typeface="Calibri"/>
            </a:endParaRPr>
          </a:p>
          <a:p>
            <a:endParaRPr lang="en-US" sz="1600" dirty="0">
              <a:solidFill>
                <a:srgbClr val="9E9E9E"/>
              </a:solidFill>
              <a:latin typeface="Calibri"/>
              <a:ea typeface="Calibri"/>
              <a:cs typeface="Calibri"/>
            </a:endParaRPr>
          </a:p>
          <a:p>
            <a:r>
              <a:rPr lang="en-US" sz="1600" b="1" dirty="0">
                <a:solidFill>
                  <a:srgbClr val="38256E"/>
                </a:solidFill>
                <a:latin typeface="Calibri"/>
                <a:ea typeface="Calibri"/>
                <a:cs typeface="Calibri"/>
              </a:rPr>
              <a:t>Dispatcher Phoenix Connector:</a:t>
            </a:r>
            <a:r>
              <a:rPr lang="en-US" sz="1600" b="1" dirty="0">
                <a:solidFill>
                  <a:srgbClr val="666666"/>
                </a:solidFill>
                <a:ea typeface="Calibri"/>
              </a:rPr>
              <a:t> </a:t>
            </a:r>
            <a:r>
              <a:rPr lang="en-US" sz="1600" dirty="0">
                <a:solidFill>
                  <a:srgbClr val="9E9E9E"/>
                </a:solidFill>
                <a:latin typeface="Calibri"/>
                <a:ea typeface="Calibri"/>
                <a:cs typeface="Calibri"/>
              </a:rPr>
              <a:t>Scans, indexes, and distributes files to Dispatcher Phoenix.</a:t>
            </a:r>
            <a:endParaRPr lang="en-US" sz="1600"/>
          </a:p>
          <a:p>
            <a:endParaRPr lang="en-US" sz="1600" dirty="0">
              <a:solidFill>
                <a:srgbClr val="9E9E9E"/>
              </a:solidFill>
              <a:latin typeface="Calibri"/>
              <a:ea typeface="Calibri"/>
              <a:cs typeface="Calibri"/>
            </a:endParaRPr>
          </a:p>
          <a:p>
            <a:r>
              <a:rPr lang="en-US" sz="1600" b="1" dirty="0">
                <a:solidFill>
                  <a:srgbClr val="38256E"/>
                </a:solidFill>
                <a:latin typeface="Calibri"/>
                <a:ea typeface="Calibri"/>
                <a:cs typeface="Calibri"/>
              </a:rPr>
              <a:t>Dropbox Connector:</a:t>
            </a:r>
            <a:r>
              <a:rPr lang="en-US" sz="1600" b="1" dirty="0">
                <a:solidFill>
                  <a:srgbClr val="666666"/>
                </a:solidFill>
                <a:ea typeface="Calibri"/>
              </a:rPr>
              <a:t> </a:t>
            </a:r>
            <a:r>
              <a:rPr lang="en-US" sz="1600" dirty="0">
                <a:solidFill>
                  <a:srgbClr val="9E9E9E"/>
                </a:solidFill>
                <a:latin typeface="Calibri"/>
                <a:ea typeface="Calibri"/>
                <a:cs typeface="Calibri"/>
              </a:rPr>
              <a:t>Scans, indexes, and distributes files to Dropbox.com.</a:t>
            </a:r>
            <a:endParaRPr lang="en-US" sz="1600"/>
          </a:p>
          <a:p>
            <a:endParaRPr lang="en-US" sz="1600" dirty="0">
              <a:latin typeface="Calibri"/>
              <a:ea typeface="Calibri"/>
              <a:cs typeface="Calibri"/>
            </a:endParaRPr>
          </a:p>
          <a:p>
            <a:r>
              <a:rPr lang="en-US" sz="1600" b="1" dirty="0">
                <a:solidFill>
                  <a:srgbClr val="38256E"/>
                </a:solidFill>
                <a:latin typeface="Calibri"/>
                <a:ea typeface="Calibri"/>
                <a:cs typeface="Calibri"/>
              </a:rPr>
              <a:t>Email Out:</a:t>
            </a:r>
            <a:r>
              <a:rPr lang="en-US" sz="1600" b="1" dirty="0">
                <a:solidFill>
                  <a:srgbClr val="666666"/>
                </a:solidFill>
                <a:ea typeface="Calibri"/>
              </a:rPr>
              <a:t> </a:t>
            </a:r>
            <a:r>
              <a:rPr lang="en-US" sz="1600" dirty="0">
                <a:solidFill>
                  <a:srgbClr val="9E9E9E"/>
                </a:solidFill>
                <a:latin typeface="Calibri"/>
                <a:ea typeface="Calibri"/>
                <a:cs typeface="Calibri"/>
              </a:rPr>
              <a:t>Sends output files as email </a:t>
            </a:r>
            <a:r>
              <a:rPr lang="en-US" sz="1600" dirty="0" err="1">
                <a:solidFill>
                  <a:srgbClr val="9E9E9E"/>
                </a:solidFill>
                <a:latin typeface="Calibri"/>
                <a:ea typeface="Calibri"/>
                <a:cs typeface="Calibri"/>
              </a:rPr>
              <a:t>lattachments</a:t>
            </a:r>
            <a:r>
              <a:rPr lang="en-US" sz="1600" dirty="0">
                <a:solidFill>
                  <a:srgbClr val="9E9E9E"/>
                </a:solidFill>
                <a:latin typeface="Calibri"/>
                <a:ea typeface="Calibri"/>
                <a:cs typeface="Calibri"/>
              </a:rPr>
              <a:t>.</a:t>
            </a:r>
            <a:endParaRPr lang="en-US" sz="1600" dirty="0">
              <a:latin typeface="Calibri"/>
              <a:ea typeface="Calibri"/>
              <a:cs typeface="Calibri"/>
            </a:endParaRPr>
          </a:p>
          <a:p>
            <a:endParaRPr lang="en-US" sz="1600" dirty="0">
              <a:latin typeface="Calibri"/>
              <a:ea typeface="Calibri"/>
              <a:cs typeface="Calibri"/>
            </a:endParaRPr>
          </a:p>
          <a:p>
            <a:r>
              <a:rPr lang="en-US" sz="1600" b="1" dirty="0">
                <a:solidFill>
                  <a:srgbClr val="38256E"/>
                </a:solidFill>
                <a:latin typeface="Calibri"/>
                <a:ea typeface="Calibri"/>
                <a:cs typeface="Calibri"/>
                <a:sym typeface="Calibri"/>
              </a:rPr>
              <a:t>Google Drive Connector:</a:t>
            </a:r>
            <a:r>
              <a:rPr lang="en-US" sz="1600" dirty="0">
                <a:solidFill>
                  <a:srgbClr val="9E9E9E"/>
                </a:solidFill>
                <a:latin typeface="Calibri"/>
                <a:ea typeface="Calibri"/>
                <a:cs typeface="Calibri"/>
                <a:sym typeface="Calibri"/>
              </a:rPr>
              <a:t> Scans, indexes, and distributes files to Google Drive.</a:t>
            </a:r>
            <a:endParaRPr lang="en-US" sz="1600" dirty="0">
              <a:latin typeface="Calibri"/>
              <a:ea typeface="Calibri"/>
              <a:cs typeface="Calibri"/>
            </a:endParaRPr>
          </a:p>
          <a:p>
            <a:endParaRPr lang="en-US" sz="1600" dirty="0">
              <a:solidFill>
                <a:srgbClr val="9E9E9E"/>
              </a:solidFill>
              <a:latin typeface="Calibri"/>
              <a:ea typeface="Calibri"/>
              <a:cs typeface="Calibri"/>
            </a:endParaRPr>
          </a:p>
          <a:p>
            <a:r>
              <a:rPr lang="en-US" sz="1600" b="1" dirty="0">
                <a:solidFill>
                  <a:srgbClr val="38256E"/>
                </a:solidFill>
                <a:latin typeface="Calibri"/>
                <a:ea typeface="Calibri"/>
                <a:cs typeface="Calibri"/>
              </a:rPr>
              <a:t>OneDrive Connector:</a:t>
            </a:r>
            <a:r>
              <a:rPr lang="en-US" sz="1600" b="1" dirty="0">
                <a:solidFill>
                  <a:srgbClr val="666666"/>
                </a:solidFill>
                <a:ea typeface="Calibri"/>
              </a:rPr>
              <a:t> </a:t>
            </a:r>
            <a:r>
              <a:rPr lang="en-US" sz="1600" dirty="0">
                <a:solidFill>
                  <a:srgbClr val="9E9E9E"/>
                </a:solidFill>
                <a:latin typeface="Calibri"/>
                <a:ea typeface="Calibri"/>
                <a:cs typeface="Calibri"/>
              </a:rPr>
              <a:t>Scans, indexes, and distributes files to OneDrive.</a:t>
            </a:r>
            <a:endParaRPr lang="en-US" sz="1600"/>
          </a:p>
          <a:p>
            <a:endParaRPr lang="en-US" dirty="0">
              <a:solidFill>
                <a:srgbClr val="9E9E9E"/>
              </a:solidFill>
              <a:latin typeface="Calibri"/>
              <a:ea typeface="Calibri"/>
              <a:cs typeface="Calibri"/>
            </a:endParaRPr>
          </a:p>
          <a:p>
            <a:endParaRPr lang="en-US" dirty="0">
              <a:solidFill>
                <a:srgbClr val="9E9E9E"/>
              </a:solidFill>
              <a:latin typeface="Calibri"/>
              <a:ea typeface="Calibri"/>
              <a:cs typeface="Calibri"/>
            </a:endParaRPr>
          </a:p>
          <a:p>
            <a:endParaRPr lang="en-US" sz="1600" dirty="0">
              <a:solidFill>
                <a:srgbClr val="9E9E9E"/>
              </a:solidFill>
              <a:latin typeface="Calibri"/>
              <a:ea typeface="Calibri"/>
              <a:cs typeface="Calibri"/>
            </a:endParaRPr>
          </a:p>
        </p:txBody>
      </p:sp>
      <p:sp>
        <p:nvSpPr>
          <p:cNvPr id="298" name="Google Shape;298;p26">
            <a:extLst>
              <a:ext uri="{FF2B5EF4-FFF2-40B4-BE49-F238E27FC236}">
                <a16:creationId xmlns:a16="http://schemas.microsoft.com/office/drawing/2014/main" id="{EDBC6CD0-C1D9-7736-D0F5-098791FD9A57}"/>
              </a:ext>
            </a:extLst>
          </p:cNvPr>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a:lnSpc>
                <a:spcPct val="90000"/>
              </a:lnSpc>
              <a:buSzPts val="2200"/>
            </a:pPr>
            <a:r>
              <a:rPr lang="en-US" sz="2500" dirty="0">
                <a:solidFill>
                  <a:srgbClr val="38256E"/>
                </a:solidFill>
                <a:latin typeface="Calibri"/>
                <a:ea typeface="Calibri"/>
                <a:cs typeface="Calibri"/>
                <a:sym typeface="Calibri"/>
              </a:rPr>
              <a:t>DISTRIBUTION NODES</a:t>
            </a:r>
            <a:endParaRPr sz="2500" dirty="0">
              <a:solidFill>
                <a:srgbClr val="38256E"/>
              </a:solidFill>
              <a:latin typeface="Calibri"/>
              <a:ea typeface="Calibri"/>
              <a:cs typeface="Calibri"/>
              <a:sym typeface="Calibri"/>
            </a:endParaRPr>
          </a:p>
        </p:txBody>
      </p:sp>
      <p:pic>
        <p:nvPicPr>
          <p:cNvPr id="299" name="Google Shape;299;p26">
            <a:extLst>
              <a:ext uri="{FF2B5EF4-FFF2-40B4-BE49-F238E27FC236}">
                <a16:creationId xmlns:a16="http://schemas.microsoft.com/office/drawing/2014/main" id="{F442EA79-312B-8DE9-CB9F-F56DF00B49C7}"/>
              </a:ext>
            </a:extLst>
          </p:cNvPr>
          <p:cNvPicPr preferRelativeResize="0"/>
          <p:nvPr/>
        </p:nvPicPr>
        <p:blipFill>
          <a:blip r:embed="rId3">
            <a:alphaModFix/>
          </a:blip>
          <a:stretch>
            <a:fillRect/>
          </a:stretch>
        </p:blipFill>
        <p:spPr>
          <a:xfrm>
            <a:off x="146275" y="241325"/>
            <a:ext cx="1836076" cy="441950"/>
          </a:xfrm>
          <a:prstGeom prst="rect">
            <a:avLst/>
          </a:prstGeom>
          <a:noFill/>
          <a:ln>
            <a:noFill/>
          </a:ln>
        </p:spPr>
      </p:pic>
      <p:sp>
        <p:nvSpPr>
          <p:cNvPr id="300" name="Google Shape;300;p26">
            <a:extLst>
              <a:ext uri="{FF2B5EF4-FFF2-40B4-BE49-F238E27FC236}">
                <a16:creationId xmlns:a16="http://schemas.microsoft.com/office/drawing/2014/main" id="{27454084-D9F0-40C1-31C3-EAD7FD4A7E45}"/>
              </a:ext>
            </a:extLst>
          </p:cNvPr>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
        <p:nvSpPr>
          <p:cNvPr id="2" name="Google Shape;297;p26">
            <a:extLst>
              <a:ext uri="{FF2B5EF4-FFF2-40B4-BE49-F238E27FC236}">
                <a16:creationId xmlns:a16="http://schemas.microsoft.com/office/drawing/2014/main" id="{E0E93E39-F1BD-BA2D-DDE2-DE01708A7D43}"/>
              </a:ext>
            </a:extLst>
          </p:cNvPr>
          <p:cNvSpPr txBox="1"/>
          <p:nvPr/>
        </p:nvSpPr>
        <p:spPr>
          <a:xfrm>
            <a:off x="6325081" y="1087699"/>
            <a:ext cx="4516603" cy="4194849"/>
          </a:xfrm>
          <a:prstGeom prst="rect">
            <a:avLst/>
          </a:prstGeom>
          <a:noFill/>
          <a:ln>
            <a:noFill/>
          </a:ln>
        </p:spPr>
        <p:txBody>
          <a:bodyPr spcFirstLastPara="1" wrap="square" lIns="0" tIns="9000" rIns="0" bIns="0" anchor="t" anchorCtr="0">
            <a:spAutoFit/>
          </a:bodyPr>
          <a:lstStyle/>
          <a:p>
            <a:r>
              <a:rPr lang="en-US" sz="1600" b="1" dirty="0">
                <a:solidFill>
                  <a:srgbClr val="38256E"/>
                </a:solidFill>
                <a:latin typeface="Calibri"/>
                <a:ea typeface="Calibri"/>
                <a:cs typeface="Calibri"/>
                <a:sym typeface="Calibri"/>
              </a:rPr>
              <a:t>OneDrive for Business Connector:</a:t>
            </a:r>
            <a:r>
              <a:rPr lang="en-US" sz="1600" b="1" dirty="0">
                <a:solidFill>
                  <a:srgbClr val="666666"/>
                </a:solidFill>
                <a:ea typeface="Calibri"/>
                <a:sym typeface="Calibri"/>
              </a:rPr>
              <a:t> </a:t>
            </a:r>
            <a:r>
              <a:rPr lang="en-US" sz="1600" dirty="0">
                <a:solidFill>
                  <a:srgbClr val="9E9E9E"/>
                </a:solidFill>
                <a:latin typeface="Calibri"/>
                <a:ea typeface="Calibri"/>
                <a:cs typeface="Calibri"/>
                <a:sym typeface="Calibri"/>
              </a:rPr>
              <a:t>Scans, indexes, and distributes files to OneDrive for Business.</a:t>
            </a:r>
            <a:endParaRPr lang="en-US" sz="1600" dirty="0">
              <a:latin typeface="Calibri"/>
              <a:ea typeface="Calibri"/>
              <a:cs typeface="Calibri"/>
            </a:endParaRPr>
          </a:p>
          <a:p>
            <a:pPr marL="0" lvl="0" indent="0" algn="l">
              <a:lnSpc>
                <a:spcPct val="100000"/>
              </a:lnSpc>
              <a:spcBef>
                <a:spcPts val="0"/>
              </a:spcBef>
              <a:spcAft>
                <a:spcPts val="0"/>
              </a:spcAft>
              <a:buNone/>
            </a:pPr>
            <a:endParaRPr lang="en-US" sz="1600" dirty="0">
              <a:latin typeface="Calibri"/>
              <a:ea typeface="Calibri"/>
              <a:cs typeface="Calibri"/>
            </a:endParaRPr>
          </a:p>
          <a:p>
            <a:r>
              <a:rPr lang="en-US" sz="1600" b="1" dirty="0">
                <a:solidFill>
                  <a:srgbClr val="38256E"/>
                </a:solidFill>
                <a:latin typeface="Calibri"/>
                <a:ea typeface="Calibri"/>
                <a:cs typeface="Calibri"/>
                <a:sym typeface="Calibri"/>
              </a:rPr>
              <a:t>SharePoint Connector:</a:t>
            </a:r>
            <a:r>
              <a:rPr lang="en-US" sz="1600" b="1" dirty="0">
                <a:solidFill>
                  <a:srgbClr val="666666"/>
                </a:solidFill>
                <a:ea typeface="Calibri"/>
                <a:sym typeface="Calibri"/>
              </a:rPr>
              <a:t> </a:t>
            </a:r>
            <a:r>
              <a:rPr lang="en-US" sz="1600" dirty="0">
                <a:solidFill>
                  <a:srgbClr val="9E9E9E"/>
                </a:solidFill>
                <a:latin typeface="Calibri"/>
                <a:ea typeface="Calibri"/>
                <a:cs typeface="Calibri"/>
                <a:sym typeface="Calibri"/>
              </a:rPr>
              <a:t>Connects to Microsoft SharePoint </a:t>
            </a:r>
            <a:r>
              <a:rPr lang="en-US" sz="1600" dirty="0">
                <a:solidFill>
                  <a:srgbClr val="9E9E9E"/>
                </a:solidFill>
                <a:latin typeface="Calibri"/>
                <a:ea typeface="Calibri"/>
                <a:cs typeface="Calibri"/>
              </a:rPr>
              <a:t>Online, </a:t>
            </a:r>
            <a:r>
              <a:rPr lang="en-US" sz="1600" dirty="0">
                <a:solidFill>
                  <a:srgbClr val="9E9E9E"/>
                </a:solidFill>
                <a:latin typeface="Calibri"/>
                <a:ea typeface="Calibri"/>
                <a:cs typeface="Calibri"/>
                <a:sym typeface="Calibri"/>
              </a:rPr>
              <a:t>allowing you to upload documents to SharePoint repositories.</a:t>
            </a:r>
            <a:endParaRPr lang="en-US" sz="1600" dirty="0">
              <a:latin typeface="Calibri"/>
              <a:ea typeface="Calibri"/>
              <a:cs typeface="Calibri"/>
            </a:endParaRPr>
          </a:p>
          <a:p>
            <a:pPr marL="0" lvl="0" indent="0" algn="l">
              <a:lnSpc>
                <a:spcPct val="100000"/>
              </a:lnSpc>
              <a:spcBef>
                <a:spcPts val="0"/>
              </a:spcBef>
              <a:spcAft>
                <a:spcPts val="0"/>
              </a:spcAft>
              <a:buNone/>
            </a:pPr>
            <a:endParaRPr lang="en-US" sz="1600" dirty="0">
              <a:latin typeface="Calibri"/>
              <a:ea typeface="Calibri"/>
              <a:cs typeface="Calibri"/>
            </a:endParaRPr>
          </a:p>
          <a:p>
            <a:r>
              <a:rPr lang="en-US" sz="1600" b="1" dirty="0">
                <a:solidFill>
                  <a:srgbClr val="38256E"/>
                </a:solidFill>
                <a:latin typeface="Calibri"/>
                <a:ea typeface="Calibri"/>
                <a:cs typeface="Calibri"/>
                <a:sym typeface="Calibri"/>
              </a:rPr>
              <a:t>Square 9 Softworks Connector:</a:t>
            </a:r>
            <a:r>
              <a:rPr lang="en-US" sz="1600" b="1" dirty="0">
                <a:solidFill>
                  <a:srgbClr val="666666"/>
                </a:solidFill>
                <a:ea typeface="Calibri"/>
                <a:sym typeface="Calibri"/>
              </a:rPr>
              <a:t> </a:t>
            </a:r>
            <a:r>
              <a:rPr lang="en-US" sz="1600" dirty="0">
                <a:solidFill>
                  <a:srgbClr val="9E9E9E"/>
                </a:solidFill>
                <a:latin typeface="Calibri"/>
                <a:ea typeface="Calibri"/>
                <a:cs typeface="Calibri"/>
                <a:sym typeface="Calibri"/>
              </a:rPr>
              <a:t>Scans, indexes, and distributes files to Square9.</a:t>
            </a:r>
            <a:endParaRPr lang="en-US" sz="1600" dirty="0">
              <a:latin typeface="Calibri"/>
              <a:ea typeface="Calibri"/>
              <a:cs typeface="Calibri"/>
            </a:endParaRPr>
          </a:p>
          <a:p>
            <a:endParaRPr lang="en-US" sz="1600" dirty="0">
              <a:latin typeface="Calibri"/>
              <a:ea typeface="Calibri"/>
              <a:cs typeface="Calibri"/>
            </a:endParaRPr>
          </a:p>
          <a:p>
            <a:r>
              <a:rPr lang="en-US" sz="1600" b="1" dirty="0">
                <a:solidFill>
                  <a:srgbClr val="38256E"/>
                </a:solidFill>
                <a:latin typeface="Calibri"/>
                <a:ea typeface="Calibri"/>
                <a:cs typeface="Calibri"/>
                <a:sym typeface="Calibri"/>
              </a:rPr>
              <a:t>Upland </a:t>
            </a:r>
            <a:r>
              <a:rPr lang="en-US" sz="1600" b="1" dirty="0" err="1">
                <a:solidFill>
                  <a:srgbClr val="38256E"/>
                </a:solidFill>
                <a:latin typeface="Calibri"/>
                <a:ea typeface="Calibri"/>
                <a:cs typeface="Calibri"/>
                <a:sym typeface="Calibri"/>
              </a:rPr>
              <a:t>InterFAX</a:t>
            </a:r>
            <a:r>
              <a:rPr lang="en-US" sz="1600" b="1" dirty="0">
                <a:solidFill>
                  <a:srgbClr val="38256E"/>
                </a:solidFill>
                <a:latin typeface="Calibri"/>
                <a:ea typeface="Calibri"/>
                <a:cs typeface="Calibri"/>
                <a:sym typeface="Calibri"/>
              </a:rPr>
              <a:t> Connector:</a:t>
            </a:r>
            <a:r>
              <a:rPr lang="en-US" sz="1600" b="1" dirty="0">
                <a:solidFill>
                  <a:srgbClr val="666666"/>
                </a:solidFill>
                <a:ea typeface="Calibri"/>
                <a:sym typeface="Calibri"/>
              </a:rPr>
              <a:t> </a:t>
            </a:r>
            <a:r>
              <a:rPr lang="en-US" sz="1600" dirty="0">
                <a:solidFill>
                  <a:srgbClr val="9E9E9E"/>
                </a:solidFill>
                <a:latin typeface="Calibri"/>
                <a:ea typeface="Calibri"/>
                <a:cs typeface="Calibri"/>
                <a:sym typeface="Calibri"/>
              </a:rPr>
              <a:t>Scans, indexes, and distributes files to Upland </a:t>
            </a:r>
            <a:r>
              <a:rPr lang="en-US" sz="1600" dirty="0" err="1">
                <a:solidFill>
                  <a:srgbClr val="9E9E9E"/>
                </a:solidFill>
                <a:latin typeface="Calibri"/>
                <a:ea typeface="Calibri"/>
                <a:cs typeface="Calibri"/>
                <a:sym typeface="Calibri"/>
              </a:rPr>
              <a:t>InterFAX</a:t>
            </a:r>
            <a:r>
              <a:rPr lang="en-US" sz="1600" dirty="0">
                <a:solidFill>
                  <a:srgbClr val="9E9E9E"/>
                </a:solidFill>
                <a:latin typeface="Calibri"/>
                <a:ea typeface="Calibri"/>
                <a:cs typeface="Calibri"/>
                <a:sym typeface="Calibri"/>
              </a:rPr>
              <a:t>.</a:t>
            </a:r>
            <a:endParaRPr lang="en-US" sz="1600" dirty="0">
              <a:latin typeface="Calibri"/>
              <a:ea typeface="Calibri"/>
              <a:cs typeface="Calibri"/>
            </a:endParaRPr>
          </a:p>
          <a:p>
            <a:endParaRPr lang="en-US" sz="1600" dirty="0">
              <a:latin typeface="Calibri"/>
              <a:ea typeface="Calibri"/>
              <a:cs typeface="Calibri"/>
            </a:endParaRPr>
          </a:p>
          <a:p>
            <a:r>
              <a:rPr lang="en-US" sz="1600" b="1" dirty="0">
                <a:solidFill>
                  <a:srgbClr val="38256E"/>
                </a:solidFill>
                <a:latin typeface="Calibri"/>
                <a:ea typeface="Calibri"/>
                <a:cs typeface="Calibri"/>
                <a:sym typeface="Calibri"/>
              </a:rPr>
              <a:t>WebDAV Connector:</a:t>
            </a:r>
            <a:r>
              <a:rPr lang="en-US" sz="1600" b="1" dirty="0">
                <a:solidFill>
                  <a:srgbClr val="666666"/>
                </a:solidFill>
                <a:ea typeface="Calibri"/>
                <a:sym typeface="Calibri"/>
              </a:rPr>
              <a:t> </a:t>
            </a:r>
            <a:r>
              <a:rPr lang="en-US" sz="1600" dirty="0">
                <a:solidFill>
                  <a:srgbClr val="9E9E9E"/>
                </a:solidFill>
                <a:latin typeface="Calibri"/>
                <a:ea typeface="Calibri"/>
                <a:cs typeface="Calibri"/>
                <a:sym typeface="Calibri"/>
              </a:rPr>
              <a:t>Scans, indexes, and distributes files to WebDAV.</a:t>
            </a:r>
            <a:endParaRPr lang="en-US" sz="1600" dirty="0"/>
          </a:p>
          <a:p>
            <a:pPr marL="0" lvl="0" indent="0" algn="l">
              <a:lnSpc>
                <a:spcPct val="100000"/>
              </a:lnSpc>
              <a:spcBef>
                <a:spcPts val="0"/>
              </a:spcBef>
              <a:spcAft>
                <a:spcPts val="0"/>
              </a:spcAft>
              <a:buNone/>
            </a:pPr>
            <a:endParaRPr lang="en-US" sz="1600" dirty="0">
              <a:solidFill>
                <a:srgbClr val="9E9E9E"/>
              </a:solidFill>
              <a:latin typeface="Calibri"/>
              <a:ea typeface="Calibri"/>
              <a:cs typeface="Calibri"/>
            </a:endParaRPr>
          </a:p>
          <a:p>
            <a:endParaRPr lang="en-US" sz="1600" dirty="0">
              <a:latin typeface="Calibri"/>
              <a:ea typeface="Calibri"/>
              <a:cs typeface="Calibri"/>
            </a:endParaRPr>
          </a:p>
        </p:txBody>
      </p:sp>
    </p:spTree>
    <p:extLst>
      <p:ext uri="{BB962C8B-B14F-4D97-AF65-F5344CB8AC3E}">
        <p14:creationId xmlns:p14="http://schemas.microsoft.com/office/powerpoint/2010/main" val="2599779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9"/>
          <p:cNvSpPr/>
          <p:nvPr/>
        </p:nvSpPr>
        <p:spPr>
          <a:xfrm>
            <a:off x="626100" y="1153325"/>
            <a:ext cx="2958300" cy="4332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24" name="Google Shape;324;p29"/>
          <p:cNvSpPr/>
          <p:nvPr/>
        </p:nvSpPr>
        <p:spPr>
          <a:xfrm>
            <a:off x="3859525" y="1153325"/>
            <a:ext cx="3372600" cy="4332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25" name="Google Shape;325;p29"/>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26</a:t>
            </a:fld>
            <a:endParaRPr/>
          </a:p>
        </p:txBody>
      </p:sp>
      <p:sp>
        <p:nvSpPr>
          <p:cNvPr id="326" name="Google Shape;326;p29"/>
          <p:cNvSpPr txBox="1"/>
          <p:nvPr/>
        </p:nvSpPr>
        <p:spPr>
          <a:xfrm>
            <a:off x="876125" y="2028625"/>
            <a:ext cx="2522100" cy="1301749"/>
          </a:xfrm>
          <a:prstGeom prst="rect">
            <a:avLst/>
          </a:prstGeom>
          <a:noFill/>
          <a:ln>
            <a:noFill/>
          </a:ln>
        </p:spPr>
        <p:txBody>
          <a:bodyPr spcFirstLastPara="1" wrap="square" lIns="0" tIns="9000" rIns="0" bIns="0" anchor="t" anchorCtr="0">
            <a:spAutoFit/>
          </a:bodyPr>
          <a:lstStyle/>
          <a:p>
            <a:r>
              <a:rPr lang="en-US" b="1" dirty="0">
                <a:solidFill>
                  <a:srgbClr val="38256E"/>
                </a:solidFill>
                <a:latin typeface="Calibri"/>
                <a:ea typeface="Calibri"/>
                <a:cs typeface="Calibri"/>
                <a:sym typeface="Calibri"/>
              </a:rPr>
              <a:t>Dispatcher Phoenix: </a:t>
            </a:r>
            <a:r>
              <a:rPr lang="en-US" dirty="0">
                <a:solidFill>
                  <a:srgbClr val="9E9E9E"/>
                </a:solidFill>
                <a:latin typeface="Calibri"/>
                <a:ea typeface="Calibri"/>
                <a:cs typeface="Calibri"/>
                <a:sym typeface="Calibri"/>
              </a:rPr>
              <a:t>Collects files from Dispatcher Phoenix.</a:t>
            </a:r>
          </a:p>
          <a:p>
            <a:endParaRPr lang="en-US" dirty="0">
              <a:solidFill>
                <a:srgbClr val="9E9E9E"/>
              </a:solidFill>
              <a:latin typeface="Calibri"/>
              <a:ea typeface="Calibri"/>
              <a:cs typeface="Calibri"/>
            </a:endParaRPr>
          </a:p>
          <a:p>
            <a:r>
              <a:rPr lang="en-US" b="1" dirty="0">
                <a:solidFill>
                  <a:srgbClr val="38256E"/>
                </a:solidFill>
                <a:latin typeface="Calibri"/>
                <a:ea typeface="Calibri"/>
                <a:cs typeface="Calibri"/>
                <a:sym typeface="Calibri"/>
              </a:rPr>
              <a:t>MFP Capture:</a:t>
            </a:r>
            <a:r>
              <a:rPr lang="en-US" dirty="0">
                <a:solidFill>
                  <a:srgbClr val="9E9E9E"/>
                </a:solidFill>
                <a:latin typeface="Calibri"/>
                <a:ea typeface="Calibri"/>
                <a:cs typeface="Calibri"/>
                <a:sym typeface="Calibri"/>
              </a:rPr>
              <a:t> Initiates workflows directly from a Konica Minolta MFP panel.</a:t>
            </a:r>
            <a:endParaRPr lang="en-US" dirty="0">
              <a:solidFill>
                <a:srgbClr val="9E9E9E"/>
              </a:solidFill>
              <a:latin typeface="Calibri"/>
              <a:ea typeface="Calibri"/>
              <a:cs typeface="Calibri"/>
            </a:endParaRPr>
          </a:p>
        </p:txBody>
      </p:sp>
      <p:sp>
        <p:nvSpPr>
          <p:cNvPr id="327" name="Google Shape;327;p29"/>
          <p:cNvSpPr txBox="1"/>
          <p:nvPr/>
        </p:nvSpPr>
        <p:spPr>
          <a:xfrm>
            <a:off x="626100" y="1059600"/>
            <a:ext cx="2994300" cy="924600"/>
          </a:xfrm>
          <a:prstGeom prst="rect">
            <a:avLst/>
          </a:prstGeom>
          <a:noFill/>
          <a:ln>
            <a:noFill/>
          </a:ln>
        </p:spPr>
        <p:txBody>
          <a:bodyPr spcFirstLastPara="1" wrap="square" lIns="0" tIns="9425" rIns="0" bIns="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100" b="1">
                <a:solidFill>
                  <a:srgbClr val="8E7CC3"/>
                </a:solidFill>
                <a:latin typeface="Calibri"/>
                <a:ea typeface="Calibri"/>
                <a:cs typeface="Calibri"/>
                <a:sym typeface="Calibri"/>
              </a:rPr>
              <a:t>COLLECTION NODES</a:t>
            </a:r>
            <a:endParaRPr sz="2100" b="1">
              <a:solidFill>
                <a:srgbClr val="8E7CC3"/>
              </a:solidFill>
              <a:latin typeface="Calibri"/>
              <a:ea typeface="Calibri"/>
              <a:cs typeface="Calibri"/>
              <a:sym typeface="Calibri"/>
            </a:endParaRPr>
          </a:p>
        </p:txBody>
      </p:sp>
      <p:sp>
        <p:nvSpPr>
          <p:cNvPr id="328" name="Google Shape;328;p29"/>
          <p:cNvSpPr/>
          <p:nvPr/>
        </p:nvSpPr>
        <p:spPr>
          <a:xfrm>
            <a:off x="10431185" y="5393138"/>
            <a:ext cx="1089300" cy="1090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
        <p:nvSpPr>
          <p:cNvPr id="330" name="Google Shape;330;p29"/>
          <p:cNvSpPr txBox="1"/>
          <p:nvPr/>
        </p:nvSpPr>
        <p:spPr>
          <a:xfrm>
            <a:off x="3967525" y="2028625"/>
            <a:ext cx="3177000" cy="2379600"/>
          </a:xfrm>
          <a:prstGeom prst="rect">
            <a:avLst/>
          </a:prstGeom>
          <a:noFill/>
          <a:ln>
            <a:noFill/>
          </a:ln>
        </p:spPr>
        <p:txBody>
          <a:bodyPr spcFirstLastPara="1" wrap="square" lIns="0" tIns="9000" rIns="0" bIns="0" anchor="t" anchorCtr="0">
            <a:spAutoFit/>
          </a:bodyPr>
          <a:lstStyle/>
          <a:p>
            <a:pPr marL="0" lvl="0" indent="0" algn="l" rtl="0">
              <a:lnSpc>
                <a:spcPct val="100000"/>
              </a:lnSpc>
              <a:spcBef>
                <a:spcPts val="0"/>
              </a:spcBef>
              <a:spcAft>
                <a:spcPts val="0"/>
              </a:spcAft>
              <a:buNone/>
            </a:pPr>
            <a:r>
              <a:rPr lang="en-US" b="1">
                <a:solidFill>
                  <a:srgbClr val="38256E"/>
                </a:solidFill>
                <a:latin typeface="Calibri"/>
                <a:ea typeface="Calibri"/>
                <a:cs typeface="Calibri"/>
                <a:sym typeface="Calibri"/>
              </a:rPr>
              <a:t>Advanced OCR with Tesseract: </a:t>
            </a:r>
            <a:endParaRPr b="1">
              <a:solidFill>
                <a:srgbClr val="38256E"/>
              </a:solidFill>
              <a:latin typeface="Calibri"/>
              <a:ea typeface="Calibri"/>
              <a:cs typeface="Calibri"/>
              <a:sym typeface="Calibri"/>
            </a:endParaRPr>
          </a:p>
          <a:p>
            <a:pPr marL="0" lvl="0" indent="0" algn="l" rtl="0">
              <a:lnSpc>
                <a:spcPct val="100000"/>
              </a:lnSpc>
              <a:spcBef>
                <a:spcPts val="0"/>
              </a:spcBef>
              <a:spcAft>
                <a:spcPts val="0"/>
              </a:spcAft>
              <a:buNone/>
            </a:pPr>
            <a:r>
              <a:rPr lang="en-US">
                <a:solidFill>
                  <a:srgbClr val="9E9E9E"/>
                </a:solidFill>
                <a:latin typeface="Calibri"/>
                <a:ea typeface="Calibri"/>
                <a:cs typeface="Calibri"/>
                <a:sym typeface="Calibri"/>
              </a:rPr>
              <a:t>Refines OCR output and extracts metadata.</a:t>
            </a:r>
            <a:endParaRPr>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endParaRPr b="1">
              <a:solidFill>
                <a:srgbClr val="38256E"/>
              </a:solidFill>
              <a:latin typeface="Calibri"/>
              <a:ea typeface="Calibri"/>
              <a:cs typeface="Calibri"/>
              <a:sym typeface="Calibri"/>
            </a:endParaRPr>
          </a:p>
          <a:p>
            <a:pPr marL="0" lvl="0" indent="0" algn="l" rtl="0">
              <a:lnSpc>
                <a:spcPct val="100000"/>
              </a:lnSpc>
              <a:spcBef>
                <a:spcPts val="0"/>
              </a:spcBef>
              <a:spcAft>
                <a:spcPts val="0"/>
              </a:spcAft>
              <a:buNone/>
            </a:pPr>
            <a:r>
              <a:rPr lang="en-US" b="1">
                <a:solidFill>
                  <a:srgbClr val="38256E"/>
                </a:solidFill>
                <a:latin typeface="Calibri"/>
                <a:ea typeface="Calibri"/>
                <a:cs typeface="Calibri"/>
                <a:sym typeface="Calibri"/>
              </a:rPr>
              <a:t>Form Selector: </a:t>
            </a:r>
            <a:r>
              <a:rPr lang="en-US">
                <a:solidFill>
                  <a:srgbClr val="9E9E9E"/>
                </a:solidFill>
                <a:latin typeface="Calibri"/>
                <a:ea typeface="Calibri"/>
                <a:cs typeface="Calibri"/>
                <a:sym typeface="Calibri"/>
              </a:rPr>
              <a:t>Displays available forms </a:t>
            </a:r>
            <a:endParaRPr>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r>
              <a:rPr lang="en-US">
                <a:solidFill>
                  <a:srgbClr val="9E9E9E"/>
                </a:solidFill>
                <a:latin typeface="Calibri"/>
                <a:ea typeface="Calibri"/>
                <a:cs typeface="Calibri"/>
                <a:sym typeface="Calibri"/>
              </a:rPr>
              <a:t>to a workflow user at the scan.</a:t>
            </a:r>
            <a:endParaRPr>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endParaRPr b="1">
              <a:solidFill>
                <a:srgbClr val="38256E"/>
              </a:solidFill>
              <a:latin typeface="Calibri"/>
              <a:ea typeface="Calibri"/>
              <a:cs typeface="Calibri"/>
              <a:sym typeface="Calibri"/>
            </a:endParaRPr>
          </a:p>
          <a:p>
            <a:pPr marL="0" lvl="0" indent="0" algn="l" rtl="0">
              <a:lnSpc>
                <a:spcPct val="100000"/>
              </a:lnSpc>
              <a:spcBef>
                <a:spcPts val="0"/>
              </a:spcBef>
              <a:spcAft>
                <a:spcPts val="0"/>
              </a:spcAft>
              <a:buNone/>
            </a:pPr>
            <a:r>
              <a:rPr lang="en-US" b="1">
                <a:solidFill>
                  <a:srgbClr val="38256E"/>
                </a:solidFill>
                <a:latin typeface="Calibri"/>
                <a:ea typeface="Calibri"/>
                <a:cs typeface="Calibri"/>
                <a:sym typeface="Calibri"/>
              </a:rPr>
              <a:t>Metadata Route: </a:t>
            </a:r>
            <a:r>
              <a:rPr lang="en-US">
                <a:solidFill>
                  <a:srgbClr val="9E9E9E"/>
                </a:solidFill>
                <a:latin typeface="Calibri"/>
                <a:ea typeface="Calibri"/>
                <a:cs typeface="Calibri"/>
                <a:sym typeface="Calibri"/>
              </a:rPr>
              <a:t>Routes documents based on user-defined metadata search results.</a:t>
            </a:r>
            <a:endParaRPr>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endParaRPr b="1">
              <a:solidFill>
                <a:srgbClr val="38256E"/>
              </a:solidFill>
              <a:latin typeface="Calibri"/>
              <a:ea typeface="Calibri"/>
              <a:cs typeface="Calibri"/>
              <a:sym typeface="Calibri"/>
            </a:endParaRPr>
          </a:p>
          <a:p>
            <a:pPr marL="0" lvl="0" indent="0" algn="l" rtl="0">
              <a:lnSpc>
                <a:spcPct val="100000"/>
              </a:lnSpc>
              <a:spcBef>
                <a:spcPts val="0"/>
              </a:spcBef>
              <a:spcAft>
                <a:spcPts val="0"/>
              </a:spcAft>
              <a:buNone/>
            </a:pPr>
            <a:r>
              <a:rPr lang="en-US" b="1">
                <a:solidFill>
                  <a:srgbClr val="38256E"/>
                </a:solidFill>
                <a:latin typeface="Calibri"/>
                <a:ea typeface="Calibri"/>
                <a:cs typeface="Calibri"/>
                <a:sym typeface="Calibri"/>
              </a:rPr>
              <a:t>Rename:</a:t>
            </a:r>
            <a:r>
              <a:rPr lang="en-US">
                <a:solidFill>
                  <a:srgbClr val="9E9E9E"/>
                </a:solidFill>
                <a:latin typeface="Calibri"/>
                <a:ea typeface="Calibri"/>
                <a:cs typeface="Calibri"/>
                <a:sym typeface="Calibri"/>
              </a:rPr>
              <a:t> Changes file names using variables, counters, or static text.</a:t>
            </a:r>
            <a:endParaRPr b="1">
              <a:solidFill>
                <a:srgbClr val="38256E"/>
              </a:solidFill>
              <a:latin typeface="Calibri"/>
              <a:ea typeface="Calibri"/>
              <a:cs typeface="Calibri"/>
              <a:sym typeface="Calibri"/>
            </a:endParaRPr>
          </a:p>
        </p:txBody>
      </p:sp>
      <p:sp>
        <p:nvSpPr>
          <p:cNvPr id="331" name="Google Shape;331;p29"/>
          <p:cNvSpPr txBox="1"/>
          <p:nvPr/>
        </p:nvSpPr>
        <p:spPr>
          <a:xfrm>
            <a:off x="3859525" y="1059600"/>
            <a:ext cx="3372600" cy="924600"/>
          </a:xfrm>
          <a:prstGeom prst="rect">
            <a:avLst/>
          </a:prstGeom>
          <a:noFill/>
          <a:ln>
            <a:noFill/>
          </a:ln>
        </p:spPr>
        <p:txBody>
          <a:bodyPr spcFirstLastPara="1" wrap="square" lIns="0" tIns="9425" rIns="0" bIns="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100" b="1">
                <a:solidFill>
                  <a:srgbClr val="8E7CC3"/>
                </a:solidFill>
                <a:latin typeface="Calibri"/>
                <a:ea typeface="Calibri"/>
                <a:cs typeface="Calibri"/>
                <a:sym typeface="Calibri"/>
              </a:rPr>
              <a:t>PROCESS NODES</a:t>
            </a:r>
            <a:endParaRPr sz="2100" b="1">
              <a:solidFill>
                <a:srgbClr val="8E7CC3"/>
              </a:solidFill>
              <a:latin typeface="Calibri"/>
              <a:ea typeface="Calibri"/>
              <a:cs typeface="Calibri"/>
              <a:sym typeface="Calibri"/>
            </a:endParaRPr>
          </a:p>
        </p:txBody>
      </p:sp>
      <p:sp>
        <p:nvSpPr>
          <p:cNvPr id="332" name="Google Shape;332;p29"/>
          <p:cNvSpPr txBox="1"/>
          <p:nvPr/>
        </p:nvSpPr>
        <p:spPr>
          <a:xfrm>
            <a:off x="3584350" y="0"/>
            <a:ext cx="37806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a:solidFill>
                  <a:srgbClr val="38256E"/>
                </a:solidFill>
                <a:latin typeface="Calibri"/>
                <a:ea typeface="Calibri"/>
                <a:cs typeface="Calibri"/>
                <a:sym typeface="Calibri"/>
              </a:rPr>
              <a:t>BASE LICENSE NODES</a:t>
            </a:r>
            <a:endParaRPr sz="2500">
              <a:solidFill>
                <a:srgbClr val="38256E"/>
              </a:solidFill>
              <a:latin typeface="Calibri"/>
              <a:ea typeface="Calibri"/>
              <a:cs typeface="Calibri"/>
              <a:sym typeface="Calibri"/>
            </a:endParaRPr>
          </a:p>
        </p:txBody>
      </p:sp>
      <p:sp>
        <p:nvSpPr>
          <p:cNvPr id="333" name="Google Shape;333;p29"/>
          <p:cNvSpPr txBox="1"/>
          <p:nvPr/>
        </p:nvSpPr>
        <p:spPr>
          <a:xfrm>
            <a:off x="7656075" y="2028625"/>
            <a:ext cx="3177000" cy="3887073"/>
          </a:xfrm>
          <a:prstGeom prst="rect">
            <a:avLst/>
          </a:prstGeom>
          <a:noFill/>
          <a:ln>
            <a:noFill/>
          </a:ln>
        </p:spPr>
        <p:txBody>
          <a:bodyPr spcFirstLastPara="1" wrap="square" lIns="0" tIns="9000" rIns="0" bIns="0" anchor="t" anchorCtr="0">
            <a:spAutoFit/>
          </a:bodyPr>
          <a:lstStyle/>
          <a:p>
            <a:pPr marL="0" lvl="0" indent="0" algn="l" rtl="0">
              <a:lnSpc>
                <a:spcPct val="100000"/>
              </a:lnSpc>
              <a:spcBef>
                <a:spcPts val="0"/>
              </a:spcBef>
              <a:spcAft>
                <a:spcPts val="0"/>
              </a:spcAft>
              <a:buNone/>
            </a:pPr>
            <a:r>
              <a:rPr lang="en-US" b="1" dirty="0">
                <a:solidFill>
                  <a:srgbClr val="38256E"/>
                </a:solidFill>
                <a:latin typeface="Calibri"/>
                <a:ea typeface="Calibri"/>
                <a:cs typeface="Calibri"/>
                <a:sym typeface="Calibri"/>
              </a:rPr>
              <a:t>Box Connector:</a:t>
            </a:r>
            <a:r>
              <a:rPr lang="en-US" sz="1200" b="1" dirty="0">
                <a:solidFill>
                  <a:srgbClr val="666666"/>
                </a:solidFill>
              </a:rPr>
              <a:t> </a:t>
            </a:r>
            <a:r>
              <a:rPr lang="en-US" dirty="0">
                <a:solidFill>
                  <a:srgbClr val="9E9E9E"/>
                </a:solidFill>
                <a:latin typeface="Calibri"/>
                <a:ea typeface="Calibri"/>
                <a:cs typeface="Calibri"/>
                <a:sym typeface="Calibri"/>
              </a:rPr>
              <a:t>Scans, indexes, </a:t>
            </a:r>
            <a:endParaRPr dirty="0">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r>
              <a:rPr lang="en-US" dirty="0">
                <a:solidFill>
                  <a:srgbClr val="9E9E9E"/>
                </a:solidFill>
                <a:latin typeface="Calibri"/>
                <a:ea typeface="Calibri"/>
                <a:cs typeface="Calibri"/>
                <a:sym typeface="Calibri"/>
              </a:rPr>
              <a:t>and distributes files to Box.com.</a:t>
            </a:r>
            <a:endParaRPr dirty="0">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endParaRPr>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r>
              <a:rPr lang="en-US" b="1" dirty="0">
                <a:solidFill>
                  <a:srgbClr val="38256E"/>
                </a:solidFill>
                <a:latin typeface="Calibri"/>
                <a:ea typeface="Calibri"/>
                <a:cs typeface="Calibri"/>
                <a:sym typeface="Calibri"/>
              </a:rPr>
              <a:t>Dropbox Connector:</a:t>
            </a:r>
            <a:r>
              <a:rPr lang="en-US" dirty="0">
                <a:solidFill>
                  <a:srgbClr val="9E9E9E"/>
                </a:solidFill>
                <a:latin typeface="Calibri"/>
                <a:ea typeface="Calibri"/>
                <a:cs typeface="Calibri"/>
                <a:sym typeface="Calibri"/>
              </a:rPr>
              <a:t> Scans, indexes, </a:t>
            </a:r>
            <a:endParaRPr dirty="0">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r>
              <a:rPr lang="en-US" dirty="0">
                <a:solidFill>
                  <a:srgbClr val="9E9E9E"/>
                </a:solidFill>
                <a:latin typeface="Calibri"/>
                <a:ea typeface="Calibri"/>
                <a:cs typeface="Calibri"/>
                <a:sym typeface="Calibri"/>
              </a:rPr>
              <a:t>and distributes files to Dropbox.</a:t>
            </a:r>
            <a:endParaRPr dirty="0">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endParaRPr>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r>
              <a:rPr lang="en-US" b="1" dirty="0">
                <a:solidFill>
                  <a:srgbClr val="38256E"/>
                </a:solidFill>
                <a:latin typeface="Calibri"/>
                <a:ea typeface="Calibri"/>
                <a:cs typeface="Calibri"/>
                <a:sym typeface="Calibri"/>
              </a:rPr>
              <a:t>Email Out:</a:t>
            </a:r>
            <a:r>
              <a:rPr lang="en-US" dirty="0">
                <a:solidFill>
                  <a:srgbClr val="9E9E9E"/>
                </a:solidFill>
                <a:latin typeface="Calibri"/>
                <a:ea typeface="Calibri"/>
                <a:cs typeface="Calibri"/>
                <a:sym typeface="Calibri"/>
              </a:rPr>
              <a:t> Sends output files as email attachments.</a:t>
            </a:r>
            <a:endParaRPr dirty="0">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endParaRPr>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r>
              <a:rPr lang="en-US" b="1" dirty="0">
                <a:solidFill>
                  <a:srgbClr val="38256E"/>
                </a:solidFill>
                <a:latin typeface="Calibri"/>
                <a:ea typeface="Calibri"/>
                <a:cs typeface="Calibri"/>
                <a:sym typeface="Calibri"/>
              </a:rPr>
              <a:t>OneDrive Connector:</a:t>
            </a:r>
            <a:r>
              <a:rPr lang="en-US" dirty="0">
                <a:solidFill>
                  <a:srgbClr val="9E9E9E"/>
                </a:solidFill>
                <a:latin typeface="Calibri"/>
                <a:ea typeface="Calibri"/>
                <a:cs typeface="Calibri"/>
                <a:sym typeface="Calibri"/>
              </a:rPr>
              <a:t> Scans, processes, </a:t>
            </a:r>
            <a:endParaRPr dirty="0">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r>
              <a:rPr lang="en-US" dirty="0">
                <a:solidFill>
                  <a:srgbClr val="9E9E9E"/>
                </a:solidFill>
                <a:latin typeface="Calibri"/>
                <a:ea typeface="Calibri"/>
                <a:cs typeface="Calibri"/>
                <a:sym typeface="Calibri"/>
              </a:rPr>
              <a:t>and distributes files to Microsoft OneDrive.</a:t>
            </a:r>
            <a:endParaRPr dirty="0">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endParaRPr>
              <a:solidFill>
                <a:srgbClr val="9E9E9E"/>
              </a:solidFill>
              <a:latin typeface="Calibri"/>
              <a:ea typeface="Calibri"/>
              <a:cs typeface="Calibri"/>
              <a:sym typeface="Calibri"/>
            </a:endParaRPr>
          </a:p>
          <a:p>
            <a:pPr marL="0" lvl="0" indent="0" algn="l" rtl="0">
              <a:lnSpc>
                <a:spcPct val="100000"/>
              </a:lnSpc>
              <a:spcBef>
                <a:spcPts val="0"/>
              </a:spcBef>
              <a:spcAft>
                <a:spcPts val="0"/>
              </a:spcAft>
              <a:buNone/>
            </a:pPr>
            <a:r>
              <a:rPr lang="en-US" b="1" dirty="0">
                <a:solidFill>
                  <a:srgbClr val="38256E"/>
                </a:solidFill>
                <a:latin typeface="Calibri"/>
                <a:ea typeface="Calibri"/>
                <a:cs typeface="Calibri"/>
                <a:sym typeface="Calibri"/>
              </a:rPr>
              <a:t>SharePoint Connector: </a:t>
            </a:r>
            <a:r>
              <a:rPr lang="en-US" dirty="0">
                <a:solidFill>
                  <a:srgbClr val="9E9E9E"/>
                </a:solidFill>
                <a:latin typeface="Calibri"/>
                <a:ea typeface="Calibri"/>
                <a:cs typeface="Calibri"/>
                <a:sym typeface="Calibri"/>
              </a:rPr>
              <a:t>Connects to Microsoft SharePoint Online and uploads documents to SharePoint repositories.</a:t>
            </a:r>
            <a:endParaRPr>
              <a:solidFill>
                <a:srgbClr val="9E9E9E"/>
              </a:solidFill>
              <a:latin typeface="Calibri"/>
              <a:ea typeface="Calibri"/>
              <a:cs typeface="Calibri"/>
            </a:endParaRPr>
          </a:p>
          <a:p>
            <a:pPr marL="0" lvl="0" indent="0" algn="l">
              <a:lnSpc>
                <a:spcPct val="100000"/>
              </a:lnSpc>
              <a:spcBef>
                <a:spcPts val="0"/>
              </a:spcBef>
              <a:spcAft>
                <a:spcPts val="0"/>
              </a:spcAft>
              <a:buNone/>
            </a:pPr>
            <a:endParaRPr lang="en-US" dirty="0">
              <a:solidFill>
                <a:srgbClr val="9E9E9E"/>
              </a:solidFill>
              <a:latin typeface="Calibri"/>
              <a:ea typeface="Calibri"/>
              <a:cs typeface="Calibri"/>
            </a:endParaRPr>
          </a:p>
          <a:p>
            <a:r>
              <a:rPr lang="en-US" b="1" dirty="0">
                <a:solidFill>
                  <a:srgbClr val="002060"/>
                </a:solidFill>
                <a:latin typeface="Calibri"/>
                <a:ea typeface="Calibri"/>
                <a:cs typeface="Calibri"/>
              </a:rPr>
              <a:t>And More</a:t>
            </a:r>
          </a:p>
          <a:p>
            <a:endParaRPr lang="en-US" b="1">
              <a:solidFill>
                <a:srgbClr val="38256E"/>
              </a:solidFill>
              <a:latin typeface="Calibri"/>
              <a:ea typeface="Calibri"/>
              <a:cs typeface="Calibri"/>
            </a:endParaRPr>
          </a:p>
        </p:txBody>
      </p:sp>
      <p:sp>
        <p:nvSpPr>
          <p:cNvPr id="334" name="Google Shape;334;p29"/>
          <p:cNvSpPr/>
          <p:nvPr/>
        </p:nvSpPr>
        <p:spPr>
          <a:xfrm>
            <a:off x="7471125" y="1153325"/>
            <a:ext cx="3494700" cy="4332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35" name="Google Shape;335;p29"/>
          <p:cNvSpPr txBox="1"/>
          <p:nvPr/>
        </p:nvSpPr>
        <p:spPr>
          <a:xfrm>
            <a:off x="7471125" y="1059600"/>
            <a:ext cx="3494700" cy="924600"/>
          </a:xfrm>
          <a:prstGeom prst="rect">
            <a:avLst/>
          </a:prstGeom>
          <a:noFill/>
          <a:ln>
            <a:noFill/>
          </a:ln>
        </p:spPr>
        <p:txBody>
          <a:bodyPr spcFirstLastPara="1" wrap="square" lIns="0" tIns="9425" rIns="0" bIns="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100" b="1">
                <a:solidFill>
                  <a:srgbClr val="8E7CC3"/>
                </a:solidFill>
                <a:latin typeface="Calibri"/>
                <a:ea typeface="Calibri"/>
                <a:cs typeface="Calibri"/>
                <a:sym typeface="Calibri"/>
              </a:rPr>
              <a:t>DISTRIBUTION NODES</a:t>
            </a:r>
            <a:endParaRPr sz="2500">
              <a:solidFill>
                <a:srgbClr val="38256E"/>
              </a:solidFill>
              <a:latin typeface="Calibri"/>
              <a:ea typeface="Calibri"/>
              <a:cs typeface="Calibri"/>
              <a:sym typeface="Calibri"/>
            </a:endParaRPr>
          </a:p>
        </p:txBody>
      </p:sp>
      <p:pic>
        <p:nvPicPr>
          <p:cNvPr id="2" name="Picture 1" descr="A black screen with a black background&#10;&#10;AI-generated content may be incorrect.">
            <a:extLst>
              <a:ext uri="{FF2B5EF4-FFF2-40B4-BE49-F238E27FC236}">
                <a16:creationId xmlns:a16="http://schemas.microsoft.com/office/drawing/2014/main" id="{01CF5115-1B75-7B52-B55F-CEF75F67105B}"/>
              </a:ext>
            </a:extLst>
          </p:cNvPr>
          <p:cNvPicPr>
            <a:picLocks noChangeAspect="1"/>
          </p:cNvPicPr>
          <p:nvPr/>
        </p:nvPicPr>
        <p:blipFill>
          <a:blip r:embed="rId4"/>
          <a:stretch>
            <a:fillRect/>
          </a:stretch>
        </p:blipFill>
        <p:spPr>
          <a:xfrm>
            <a:off x="262336" y="165043"/>
            <a:ext cx="3685337" cy="6000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3"/>
          <p:cNvSpPr txBox="1"/>
          <p:nvPr/>
        </p:nvSpPr>
        <p:spPr>
          <a:xfrm>
            <a:off x="911225" y="1148825"/>
            <a:ext cx="5080800" cy="2949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600" b="1" dirty="0">
                <a:solidFill>
                  <a:srgbClr val="38256E"/>
                </a:solidFill>
                <a:latin typeface="Calibri"/>
                <a:ea typeface="Calibri"/>
                <a:cs typeface="Calibri"/>
                <a:sym typeface="Calibri"/>
              </a:rPr>
              <a:t>Form Builder</a:t>
            </a:r>
            <a:endParaRPr sz="1600" dirty="0">
              <a:solidFill>
                <a:srgbClr val="8E7CC3"/>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rgbClr val="9E9E9E"/>
                </a:solidFill>
                <a:latin typeface="Calibri"/>
                <a:ea typeface="Calibri"/>
                <a:cs typeface="Calibri"/>
                <a:sym typeface="Calibri"/>
              </a:rPr>
              <a:t>The Form Builder provides a user-friendly interface for creating customized forms that seamlessly integrate into workflows. Users can easily design forms using a drag-and-drop approach without requiring extensive coding knowledge.</a:t>
            </a:r>
            <a:endParaRPr dirty="0">
              <a:solidFill>
                <a:srgbClr val="9E9E9E"/>
              </a:solidFill>
              <a:latin typeface="Calibri"/>
              <a:ea typeface="Calibri"/>
              <a:cs typeface="Calibri"/>
              <a:sym typeface="Calibri"/>
            </a:endParaRPr>
          </a:p>
          <a:p>
            <a:pPr marL="0" lvl="0" indent="0" algn="l" rtl="0">
              <a:lnSpc>
                <a:spcPct val="150000"/>
              </a:lnSpc>
              <a:spcBef>
                <a:spcPts val="0"/>
              </a:spcBef>
              <a:spcAft>
                <a:spcPts val="0"/>
              </a:spcAft>
              <a:buNone/>
            </a:pPr>
            <a:endParaRPr>
              <a:solidFill>
                <a:srgbClr val="9E9E9E"/>
              </a:solidFill>
              <a:latin typeface="Calibri"/>
              <a:ea typeface="Calibri"/>
              <a:cs typeface="Calibri"/>
              <a:sym typeface="Calibri"/>
            </a:endParaRPr>
          </a:p>
          <a:p>
            <a:pPr marL="0" lvl="0" indent="0" algn="l" rtl="0">
              <a:lnSpc>
                <a:spcPct val="150000"/>
              </a:lnSpc>
              <a:spcBef>
                <a:spcPts val="0"/>
              </a:spcBef>
              <a:spcAft>
                <a:spcPts val="0"/>
              </a:spcAft>
              <a:buNone/>
            </a:pPr>
            <a:r>
              <a:rPr lang="en-US" sz="1600" b="1" dirty="0">
                <a:solidFill>
                  <a:srgbClr val="38256E"/>
                </a:solidFill>
                <a:latin typeface="Calibri"/>
                <a:ea typeface="Calibri"/>
                <a:cs typeface="Calibri"/>
                <a:sym typeface="Calibri"/>
              </a:rPr>
              <a:t>Workflow Builder Tool</a:t>
            </a:r>
            <a:endParaRPr sz="1200" dirty="0">
              <a:solidFill>
                <a:srgbClr val="8E7CC3"/>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rgbClr val="9E9E9E"/>
                </a:solidFill>
                <a:latin typeface="Calibri"/>
                <a:ea typeface="Calibri"/>
                <a:cs typeface="Calibri"/>
                <a:sym typeface="Calibri"/>
              </a:rPr>
              <a:t>This tool allows users to create or edit workflows with an improved graphical interface. It simplifies the process of automating document processing tasks, maximizing efficiency.</a:t>
            </a:r>
            <a:endParaRPr dirty="0">
              <a:solidFill>
                <a:srgbClr val="9E9E9E"/>
              </a:solidFill>
              <a:latin typeface="Calibri"/>
              <a:ea typeface="Calibri"/>
              <a:cs typeface="Calibri"/>
              <a:sym typeface="Calibri"/>
            </a:endParaRPr>
          </a:p>
        </p:txBody>
      </p:sp>
      <p:pic>
        <p:nvPicPr>
          <p:cNvPr id="384" name="Google Shape;384;p33"/>
          <p:cNvPicPr preferRelativeResize="0"/>
          <p:nvPr/>
        </p:nvPicPr>
        <p:blipFill rotWithShape="1">
          <a:blip r:embed="rId3">
            <a:alphaModFix/>
          </a:blip>
          <a:srcRect r="48662"/>
          <a:stretch/>
        </p:blipFill>
        <p:spPr>
          <a:xfrm>
            <a:off x="6628727" y="683287"/>
            <a:ext cx="2115516" cy="2319981"/>
          </a:xfrm>
          <a:prstGeom prst="rect">
            <a:avLst/>
          </a:prstGeom>
          <a:noFill/>
          <a:ln>
            <a:noFill/>
          </a:ln>
          <a:effectLst>
            <a:outerShdw blurRad="57150" dist="19050" dir="5400000" algn="bl" rotWithShape="0">
              <a:srgbClr val="000000">
                <a:alpha val="50000"/>
              </a:srgbClr>
            </a:outerShdw>
          </a:effectLst>
        </p:spPr>
      </p:pic>
      <p:sp>
        <p:nvSpPr>
          <p:cNvPr id="385" name="Google Shape;385;p33"/>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dirty="0">
                <a:solidFill>
                  <a:srgbClr val="38256E"/>
                </a:solidFill>
                <a:latin typeface="Calibri"/>
                <a:ea typeface="Calibri"/>
                <a:cs typeface="Calibri"/>
                <a:sym typeface="Calibri"/>
              </a:rPr>
              <a:t>FEATURE </a:t>
            </a:r>
            <a:r>
              <a:rPr lang="en-US" sz="2500" dirty="0">
                <a:solidFill>
                  <a:srgbClr val="38256E"/>
                </a:solidFill>
                <a:latin typeface="Calibri"/>
                <a:ea typeface="Calibri"/>
                <a:cs typeface="Calibri"/>
                <a:sym typeface="Calibri"/>
              </a:rPr>
              <a:t>HIGHLIGHTS</a:t>
            </a:r>
            <a:endParaRPr sz="2500" dirty="0">
              <a:solidFill>
                <a:srgbClr val="38256E"/>
              </a:solidFill>
              <a:latin typeface="Calibri"/>
              <a:ea typeface="Calibri"/>
              <a:cs typeface="Calibri"/>
              <a:sym typeface="Calibri"/>
            </a:endParaRPr>
          </a:p>
        </p:txBody>
      </p:sp>
      <p:pic>
        <p:nvPicPr>
          <p:cNvPr id="386" name="Google Shape;386;p33"/>
          <p:cNvPicPr preferRelativeResize="0"/>
          <p:nvPr/>
        </p:nvPicPr>
        <p:blipFill>
          <a:blip r:embed="rId4">
            <a:alphaModFix/>
          </a:blip>
          <a:stretch>
            <a:fillRect/>
          </a:stretch>
        </p:blipFill>
        <p:spPr>
          <a:xfrm>
            <a:off x="146275" y="241325"/>
            <a:ext cx="1836076" cy="441950"/>
          </a:xfrm>
          <a:prstGeom prst="rect">
            <a:avLst/>
          </a:prstGeom>
          <a:noFill/>
          <a:ln>
            <a:noFill/>
          </a:ln>
        </p:spPr>
      </p:pic>
      <p:grpSp>
        <p:nvGrpSpPr>
          <p:cNvPr id="387" name="Google Shape;387;p33"/>
          <p:cNvGrpSpPr/>
          <p:nvPr/>
        </p:nvGrpSpPr>
        <p:grpSpPr>
          <a:xfrm>
            <a:off x="2288937" y="4217479"/>
            <a:ext cx="7423961" cy="1769585"/>
            <a:chOff x="1788075" y="4098116"/>
            <a:chExt cx="8425787" cy="2008382"/>
          </a:xfrm>
        </p:grpSpPr>
        <p:grpSp>
          <p:nvGrpSpPr>
            <p:cNvPr id="388" name="Google Shape;388;p33"/>
            <p:cNvGrpSpPr/>
            <p:nvPr/>
          </p:nvGrpSpPr>
          <p:grpSpPr>
            <a:xfrm>
              <a:off x="8480680" y="4122691"/>
              <a:ext cx="1733182" cy="1708197"/>
              <a:chOff x="9709222" y="4258468"/>
              <a:chExt cx="2083903" cy="2053862"/>
            </a:xfrm>
          </p:grpSpPr>
          <p:sp>
            <p:nvSpPr>
              <p:cNvPr id="389" name="Google Shape;389;p33"/>
              <p:cNvSpPr/>
              <p:nvPr/>
            </p:nvSpPr>
            <p:spPr>
              <a:xfrm>
                <a:off x="9755225" y="4534820"/>
                <a:ext cx="2037900" cy="1777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90" name="Google Shape;390;p33"/>
              <p:cNvGrpSpPr/>
              <p:nvPr/>
            </p:nvGrpSpPr>
            <p:grpSpPr>
              <a:xfrm>
                <a:off x="9709222" y="4258468"/>
                <a:ext cx="2042791" cy="2053862"/>
                <a:chOff x="9312572" y="6650550"/>
                <a:chExt cx="2042791" cy="2053862"/>
              </a:xfrm>
            </p:grpSpPr>
            <p:pic>
              <p:nvPicPr>
                <p:cNvPr id="391" name="Google Shape;391;p33"/>
                <p:cNvPicPr preferRelativeResize="0"/>
                <p:nvPr/>
              </p:nvPicPr>
              <p:blipFill rotWithShape="1">
                <a:blip r:embed="rId5">
                  <a:alphaModFix/>
                </a:blip>
                <a:srcRect/>
                <a:stretch/>
              </p:blipFill>
              <p:spPr>
                <a:xfrm>
                  <a:off x="9312572" y="6650550"/>
                  <a:ext cx="1428750" cy="1428750"/>
                </a:xfrm>
                <a:prstGeom prst="rect">
                  <a:avLst/>
                </a:prstGeom>
                <a:noFill/>
                <a:ln>
                  <a:noFill/>
                </a:ln>
              </p:spPr>
            </p:pic>
            <p:pic>
              <p:nvPicPr>
                <p:cNvPr id="392" name="Google Shape;392;p33"/>
                <p:cNvPicPr preferRelativeResize="0"/>
                <p:nvPr/>
              </p:nvPicPr>
              <p:blipFill rotWithShape="1">
                <a:blip r:embed="rId6">
                  <a:alphaModFix/>
                </a:blip>
                <a:srcRect/>
                <a:stretch/>
              </p:blipFill>
              <p:spPr>
                <a:xfrm>
                  <a:off x="10002288" y="7351337"/>
                  <a:ext cx="1353075" cy="1353075"/>
                </a:xfrm>
                <a:prstGeom prst="rect">
                  <a:avLst/>
                </a:prstGeom>
                <a:noFill/>
                <a:ln>
                  <a:noFill/>
                </a:ln>
              </p:spPr>
            </p:pic>
          </p:grpSp>
        </p:grpSp>
        <p:grpSp>
          <p:nvGrpSpPr>
            <p:cNvPr id="393" name="Google Shape;393;p33"/>
            <p:cNvGrpSpPr/>
            <p:nvPr/>
          </p:nvGrpSpPr>
          <p:grpSpPr>
            <a:xfrm>
              <a:off x="6250822" y="4362671"/>
              <a:ext cx="1846792" cy="1479415"/>
              <a:chOff x="6456647" y="4640470"/>
              <a:chExt cx="2220503" cy="1778785"/>
            </a:xfrm>
          </p:grpSpPr>
          <p:sp>
            <p:nvSpPr>
              <p:cNvPr id="394" name="Google Shape;394;p33"/>
              <p:cNvSpPr/>
              <p:nvPr/>
            </p:nvSpPr>
            <p:spPr>
              <a:xfrm>
                <a:off x="6639250" y="4640470"/>
                <a:ext cx="2037900" cy="1777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95" name="Google Shape;395;p33"/>
              <p:cNvGrpSpPr/>
              <p:nvPr/>
            </p:nvGrpSpPr>
            <p:grpSpPr>
              <a:xfrm>
                <a:off x="6456647" y="4676843"/>
                <a:ext cx="2161891" cy="1742412"/>
                <a:chOff x="6524622" y="7831450"/>
                <a:chExt cx="2161891" cy="1742412"/>
              </a:xfrm>
            </p:grpSpPr>
            <p:pic>
              <p:nvPicPr>
                <p:cNvPr id="396" name="Google Shape;396;p33"/>
                <p:cNvPicPr preferRelativeResize="0"/>
                <p:nvPr/>
              </p:nvPicPr>
              <p:blipFill rotWithShape="1">
                <a:blip r:embed="rId7">
                  <a:alphaModFix/>
                </a:blip>
                <a:srcRect/>
                <a:stretch/>
              </p:blipFill>
              <p:spPr>
                <a:xfrm>
                  <a:off x="6524622" y="7831450"/>
                  <a:ext cx="1428750" cy="1428750"/>
                </a:xfrm>
                <a:prstGeom prst="rect">
                  <a:avLst/>
                </a:prstGeom>
                <a:noFill/>
                <a:ln>
                  <a:noFill/>
                </a:ln>
              </p:spPr>
            </p:pic>
            <p:pic>
              <p:nvPicPr>
                <p:cNvPr id="397" name="Google Shape;397;p33"/>
                <p:cNvPicPr preferRelativeResize="0"/>
                <p:nvPr/>
              </p:nvPicPr>
              <p:blipFill rotWithShape="1">
                <a:blip r:embed="rId8">
                  <a:alphaModFix/>
                </a:blip>
                <a:srcRect/>
                <a:stretch/>
              </p:blipFill>
              <p:spPr>
                <a:xfrm>
                  <a:off x="7333438" y="8220787"/>
                  <a:ext cx="1353075" cy="1353075"/>
                </a:xfrm>
                <a:prstGeom prst="rect">
                  <a:avLst/>
                </a:prstGeom>
                <a:noFill/>
                <a:ln>
                  <a:noFill/>
                </a:ln>
              </p:spPr>
            </p:pic>
          </p:grpSp>
        </p:grpSp>
        <p:sp>
          <p:nvSpPr>
            <p:cNvPr id="398" name="Google Shape;398;p33"/>
            <p:cNvSpPr/>
            <p:nvPr/>
          </p:nvSpPr>
          <p:spPr>
            <a:xfrm>
              <a:off x="3833793" y="4378283"/>
              <a:ext cx="1695000" cy="14784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99" name="Google Shape;399;p33"/>
            <p:cNvCxnSpPr/>
            <p:nvPr/>
          </p:nvCxnSpPr>
          <p:spPr>
            <a:xfrm rot="10800000" flipH="1">
              <a:off x="2409498" y="4955598"/>
              <a:ext cx="984600" cy="4200"/>
            </a:xfrm>
            <a:prstGeom prst="straightConnector1">
              <a:avLst/>
            </a:prstGeom>
            <a:noFill/>
            <a:ln w="28575" cap="flat" cmpd="sng">
              <a:solidFill>
                <a:srgbClr val="38256E"/>
              </a:solidFill>
              <a:prstDash val="solid"/>
              <a:round/>
              <a:headEnd type="none" w="med" len="med"/>
              <a:tailEnd type="triangle" w="med" len="med"/>
            </a:ln>
          </p:spPr>
        </p:cxnSp>
        <p:grpSp>
          <p:nvGrpSpPr>
            <p:cNvPr id="400" name="Google Shape;400;p33"/>
            <p:cNvGrpSpPr/>
            <p:nvPr/>
          </p:nvGrpSpPr>
          <p:grpSpPr>
            <a:xfrm>
              <a:off x="5210537" y="4702506"/>
              <a:ext cx="1407486" cy="1403993"/>
              <a:chOff x="4722911" y="7257773"/>
              <a:chExt cx="1692300" cy="1688100"/>
            </a:xfrm>
          </p:grpSpPr>
          <p:cxnSp>
            <p:nvCxnSpPr>
              <p:cNvPr id="401" name="Google Shape;401;p33"/>
              <p:cNvCxnSpPr/>
              <p:nvPr/>
            </p:nvCxnSpPr>
            <p:spPr>
              <a:xfrm rot="8219469">
                <a:off x="4949368" y="7525642"/>
                <a:ext cx="1239387" cy="1152362"/>
              </a:xfrm>
              <a:prstGeom prst="straightConnector1">
                <a:avLst/>
              </a:prstGeom>
              <a:noFill/>
              <a:ln w="19050" cap="flat" cmpd="sng">
                <a:solidFill>
                  <a:srgbClr val="F9CB9C"/>
                </a:solidFill>
                <a:prstDash val="dash"/>
                <a:round/>
                <a:headEnd type="triangle" w="sm" len="sm"/>
                <a:tailEnd type="none" w="med" len="med"/>
              </a:ln>
            </p:spPr>
          </p:cxnSp>
          <p:pic>
            <p:nvPicPr>
              <p:cNvPr id="402" name="Google Shape;402;p33"/>
              <p:cNvPicPr preferRelativeResize="0"/>
              <p:nvPr/>
            </p:nvPicPr>
            <p:blipFill rotWithShape="1">
              <a:blip r:embed="rId9">
                <a:alphaModFix/>
              </a:blip>
              <a:srcRect/>
              <a:stretch/>
            </p:blipFill>
            <p:spPr>
              <a:xfrm>
                <a:off x="5483325" y="8016111"/>
                <a:ext cx="171450" cy="171450"/>
              </a:xfrm>
              <a:prstGeom prst="rect">
                <a:avLst/>
              </a:prstGeom>
              <a:noFill/>
              <a:ln>
                <a:noFill/>
              </a:ln>
            </p:spPr>
          </p:pic>
        </p:grpSp>
        <p:grpSp>
          <p:nvGrpSpPr>
            <p:cNvPr id="403" name="Google Shape;403;p33"/>
            <p:cNvGrpSpPr/>
            <p:nvPr/>
          </p:nvGrpSpPr>
          <p:grpSpPr>
            <a:xfrm>
              <a:off x="3927480" y="4098116"/>
              <a:ext cx="1694994" cy="1757404"/>
              <a:chOff x="3520513" y="6160136"/>
              <a:chExt cx="2037987" cy="2113026"/>
            </a:xfrm>
          </p:grpSpPr>
          <p:pic>
            <p:nvPicPr>
              <p:cNvPr id="404" name="Google Shape;404;p33"/>
              <p:cNvPicPr preferRelativeResize="0"/>
              <p:nvPr/>
            </p:nvPicPr>
            <p:blipFill rotWithShape="1">
              <a:blip r:embed="rId10">
                <a:alphaModFix/>
              </a:blip>
              <a:srcRect/>
              <a:stretch/>
            </p:blipFill>
            <p:spPr>
              <a:xfrm>
                <a:off x="4129750" y="6160136"/>
                <a:ext cx="1428750" cy="1428750"/>
              </a:xfrm>
              <a:prstGeom prst="rect">
                <a:avLst/>
              </a:prstGeom>
              <a:noFill/>
              <a:ln>
                <a:noFill/>
              </a:ln>
            </p:spPr>
          </p:pic>
          <p:pic>
            <p:nvPicPr>
              <p:cNvPr id="405" name="Google Shape;405;p33"/>
              <p:cNvPicPr preferRelativeResize="0"/>
              <p:nvPr/>
            </p:nvPicPr>
            <p:blipFill rotWithShape="1">
              <a:blip r:embed="rId11">
                <a:alphaModFix/>
              </a:blip>
              <a:srcRect/>
              <a:stretch/>
            </p:blipFill>
            <p:spPr>
              <a:xfrm>
                <a:off x="3520513" y="6920087"/>
                <a:ext cx="1353075" cy="1353075"/>
              </a:xfrm>
              <a:prstGeom prst="rect">
                <a:avLst/>
              </a:prstGeom>
              <a:noFill/>
              <a:ln>
                <a:noFill/>
              </a:ln>
            </p:spPr>
          </p:pic>
        </p:grpSp>
        <p:grpSp>
          <p:nvGrpSpPr>
            <p:cNvPr id="406" name="Google Shape;406;p33"/>
            <p:cNvGrpSpPr/>
            <p:nvPr/>
          </p:nvGrpSpPr>
          <p:grpSpPr>
            <a:xfrm>
              <a:off x="7945378" y="4964568"/>
              <a:ext cx="966851" cy="142595"/>
              <a:chOff x="5252711" y="8016111"/>
              <a:chExt cx="1162500" cy="171450"/>
            </a:xfrm>
          </p:grpSpPr>
          <p:cxnSp>
            <p:nvCxnSpPr>
              <p:cNvPr id="407" name="Google Shape;407;p33"/>
              <p:cNvCxnSpPr/>
              <p:nvPr/>
            </p:nvCxnSpPr>
            <p:spPr>
              <a:xfrm rot="10800000">
                <a:off x="5252711" y="8100473"/>
                <a:ext cx="1162500" cy="0"/>
              </a:xfrm>
              <a:prstGeom prst="straightConnector1">
                <a:avLst/>
              </a:prstGeom>
              <a:noFill/>
              <a:ln w="19050" cap="flat" cmpd="sng">
                <a:solidFill>
                  <a:srgbClr val="F9CB9C"/>
                </a:solidFill>
                <a:prstDash val="dash"/>
                <a:round/>
                <a:headEnd type="triangle" w="sm" len="sm"/>
                <a:tailEnd type="none" w="med" len="med"/>
              </a:ln>
            </p:spPr>
          </p:cxnSp>
          <p:pic>
            <p:nvPicPr>
              <p:cNvPr id="408" name="Google Shape;408;p33"/>
              <p:cNvPicPr preferRelativeResize="0"/>
              <p:nvPr/>
            </p:nvPicPr>
            <p:blipFill rotWithShape="1">
              <a:blip r:embed="rId9">
                <a:alphaModFix/>
              </a:blip>
              <a:srcRect/>
              <a:stretch/>
            </p:blipFill>
            <p:spPr>
              <a:xfrm>
                <a:off x="5483325" y="8016111"/>
                <a:ext cx="171450" cy="171450"/>
              </a:xfrm>
              <a:prstGeom prst="rect">
                <a:avLst/>
              </a:prstGeom>
              <a:noFill/>
              <a:ln>
                <a:noFill/>
              </a:ln>
            </p:spPr>
          </p:pic>
        </p:grpSp>
        <p:sp>
          <p:nvSpPr>
            <p:cNvPr id="409" name="Google Shape;409;p33"/>
            <p:cNvSpPr/>
            <p:nvPr/>
          </p:nvSpPr>
          <p:spPr>
            <a:xfrm>
              <a:off x="1788075" y="4405920"/>
              <a:ext cx="1595700" cy="13917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10" name="Google Shape;410;p33"/>
            <p:cNvGrpSpPr/>
            <p:nvPr/>
          </p:nvGrpSpPr>
          <p:grpSpPr>
            <a:xfrm>
              <a:off x="1985479" y="4274827"/>
              <a:ext cx="1595595" cy="1522039"/>
              <a:chOff x="277501" y="6197965"/>
              <a:chExt cx="1918474" cy="1830034"/>
            </a:xfrm>
          </p:grpSpPr>
          <p:pic>
            <p:nvPicPr>
              <p:cNvPr id="411" name="Google Shape;411;p33"/>
              <p:cNvPicPr preferRelativeResize="0"/>
              <p:nvPr/>
            </p:nvPicPr>
            <p:blipFill rotWithShape="1">
              <a:blip r:embed="rId12">
                <a:alphaModFix/>
              </a:blip>
              <a:srcRect/>
              <a:stretch/>
            </p:blipFill>
            <p:spPr>
              <a:xfrm>
                <a:off x="842900" y="6197965"/>
                <a:ext cx="1353075" cy="1353075"/>
              </a:xfrm>
              <a:prstGeom prst="rect">
                <a:avLst/>
              </a:prstGeom>
              <a:noFill/>
              <a:ln>
                <a:noFill/>
              </a:ln>
            </p:spPr>
          </p:pic>
          <p:pic>
            <p:nvPicPr>
              <p:cNvPr id="412" name="Google Shape;412;p33"/>
              <p:cNvPicPr preferRelativeResize="0"/>
              <p:nvPr/>
            </p:nvPicPr>
            <p:blipFill rotWithShape="1">
              <a:blip r:embed="rId13">
                <a:alphaModFix/>
              </a:blip>
              <a:srcRect/>
              <a:stretch/>
            </p:blipFill>
            <p:spPr>
              <a:xfrm>
                <a:off x="277501" y="6514528"/>
                <a:ext cx="1116725" cy="1513471"/>
              </a:xfrm>
              <a:prstGeom prst="rect">
                <a:avLst/>
              </a:prstGeom>
              <a:noFill/>
              <a:ln>
                <a:noFill/>
              </a:ln>
            </p:spPr>
          </p:pic>
        </p:grpSp>
      </p:grpSp>
      <p:pic>
        <p:nvPicPr>
          <p:cNvPr id="413" name="Google Shape;413;p33"/>
          <p:cNvPicPr preferRelativeResize="0"/>
          <p:nvPr/>
        </p:nvPicPr>
        <p:blipFill rotWithShape="1">
          <a:blip r:embed="rId14">
            <a:alphaModFix/>
          </a:blip>
          <a:srcRect l="26445" t="15053" r="28340" b="8686"/>
          <a:stretch/>
        </p:blipFill>
        <p:spPr>
          <a:xfrm>
            <a:off x="8032512" y="1748792"/>
            <a:ext cx="2181335" cy="2069496"/>
          </a:xfrm>
          <a:prstGeom prst="rect">
            <a:avLst/>
          </a:prstGeom>
          <a:noFill/>
          <a:ln>
            <a:noFill/>
          </a:ln>
          <a:effectLst>
            <a:outerShdw blurRad="57150" dist="19050" dir="5400000" algn="bl" rotWithShape="0">
              <a:srgbClr val="000000">
                <a:alpha val="49800"/>
              </a:srgbClr>
            </a:outerShdw>
          </a:effectLst>
        </p:spPr>
      </p:pic>
      <p:sp>
        <p:nvSpPr>
          <p:cNvPr id="414" name="Google Shape;414;p33"/>
          <p:cNvSpPr/>
          <p:nvPr/>
        </p:nvSpPr>
        <p:spPr>
          <a:xfrm>
            <a:off x="10431185" y="5393138"/>
            <a:ext cx="1089300" cy="1090200"/>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34"/>
          <p:cNvPicPr preferRelativeResize="0"/>
          <p:nvPr/>
        </p:nvPicPr>
        <p:blipFill rotWithShape="1">
          <a:blip r:embed="rId3">
            <a:alphaModFix amt="35000"/>
          </a:blip>
          <a:srcRect l="-27129"/>
          <a:stretch/>
        </p:blipFill>
        <p:spPr>
          <a:xfrm rot="-3599982">
            <a:off x="2016856" y="2807426"/>
            <a:ext cx="2861567" cy="1678151"/>
          </a:xfrm>
          <a:prstGeom prst="rect">
            <a:avLst/>
          </a:prstGeom>
          <a:noFill/>
          <a:ln>
            <a:noFill/>
          </a:ln>
        </p:spPr>
      </p:pic>
      <p:sp>
        <p:nvSpPr>
          <p:cNvPr id="420" name="Google Shape;420;p34"/>
          <p:cNvSpPr/>
          <p:nvPr/>
        </p:nvSpPr>
        <p:spPr>
          <a:xfrm>
            <a:off x="698500" y="2194975"/>
            <a:ext cx="2741100" cy="1323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21" name="Google Shape;421;p34"/>
          <p:cNvPicPr preferRelativeResize="0"/>
          <p:nvPr/>
        </p:nvPicPr>
        <p:blipFill>
          <a:blip r:embed="rId4">
            <a:alphaModFix amt="34000"/>
          </a:blip>
          <a:stretch>
            <a:fillRect/>
          </a:stretch>
        </p:blipFill>
        <p:spPr>
          <a:xfrm rot="-10200020">
            <a:off x="3536626" y="4965692"/>
            <a:ext cx="4162230" cy="1481568"/>
          </a:xfrm>
          <a:prstGeom prst="rect">
            <a:avLst/>
          </a:prstGeom>
          <a:noFill/>
          <a:ln>
            <a:noFill/>
          </a:ln>
        </p:spPr>
      </p:pic>
      <p:sp>
        <p:nvSpPr>
          <p:cNvPr id="422" name="Google Shape;422;p34"/>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28</a:t>
            </a:fld>
            <a:endParaRPr/>
          </a:p>
        </p:txBody>
      </p:sp>
      <p:sp>
        <p:nvSpPr>
          <p:cNvPr id="423" name="Google Shape;423;p34"/>
          <p:cNvSpPr txBox="1"/>
          <p:nvPr/>
        </p:nvSpPr>
        <p:spPr>
          <a:xfrm>
            <a:off x="758825" y="1148825"/>
            <a:ext cx="5080800" cy="117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a:solidFill>
                  <a:srgbClr val="38256E"/>
                </a:solidFill>
                <a:latin typeface="Calibri"/>
                <a:ea typeface="Calibri"/>
                <a:cs typeface="Calibri"/>
                <a:sym typeface="Calibri"/>
              </a:rPr>
              <a:t>Tenant Management</a:t>
            </a:r>
            <a:endParaRPr sz="1200">
              <a:solidFill>
                <a:srgbClr val="8E7CC3"/>
              </a:solidFill>
            </a:endParaRPr>
          </a:p>
          <a:p>
            <a:pPr marL="0" lvl="0" indent="0" algn="l" rtl="0">
              <a:lnSpc>
                <a:spcPct val="115000"/>
              </a:lnSpc>
              <a:spcBef>
                <a:spcPts val="0"/>
              </a:spcBef>
              <a:spcAft>
                <a:spcPts val="0"/>
              </a:spcAft>
              <a:buNone/>
            </a:pPr>
            <a:r>
              <a:rPr lang="en-US">
                <a:solidFill>
                  <a:srgbClr val="9E9E9E"/>
                </a:solidFill>
                <a:latin typeface="Calibri"/>
                <a:ea typeface="Calibri"/>
                <a:cs typeface="Calibri"/>
                <a:sym typeface="Calibri"/>
              </a:rPr>
              <a:t>Administrators can quickly set up and manage tenant accounts through the Tenant Management portal. This includes inviting Tenant Admins, updating tenancy information, and more.</a:t>
            </a:r>
            <a:endParaRPr>
              <a:solidFill>
                <a:srgbClr val="9E9E9E"/>
              </a:solidFill>
              <a:latin typeface="Calibri"/>
              <a:ea typeface="Calibri"/>
              <a:cs typeface="Calibri"/>
              <a:sym typeface="Calibri"/>
            </a:endParaRPr>
          </a:p>
        </p:txBody>
      </p:sp>
      <p:sp>
        <p:nvSpPr>
          <p:cNvPr id="424" name="Google Shape;424;p34"/>
          <p:cNvSpPr txBox="1"/>
          <p:nvPr/>
        </p:nvSpPr>
        <p:spPr>
          <a:xfrm>
            <a:off x="7647175" y="4670450"/>
            <a:ext cx="3228300" cy="117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a:solidFill>
                  <a:srgbClr val="38256E"/>
                </a:solidFill>
                <a:latin typeface="Calibri"/>
                <a:ea typeface="Calibri"/>
                <a:cs typeface="Calibri"/>
                <a:sym typeface="Calibri"/>
              </a:rPr>
              <a:t>Multi-Tier Tenant Management</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a:solidFill>
                  <a:srgbClr val="9E9E9E"/>
                </a:solidFill>
                <a:latin typeface="Calibri"/>
                <a:ea typeface="Calibri"/>
                <a:cs typeface="Calibri"/>
                <a:sym typeface="Calibri"/>
              </a:rPr>
              <a:t>Configure nested tenants to fit your organization's structure and billing needs, providing flexibility and scalability.</a:t>
            </a:r>
            <a:endParaRPr/>
          </a:p>
        </p:txBody>
      </p:sp>
      <p:pic>
        <p:nvPicPr>
          <p:cNvPr id="425" name="Google Shape;425;p34"/>
          <p:cNvPicPr preferRelativeResize="0"/>
          <p:nvPr/>
        </p:nvPicPr>
        <p:blipFill rotWithShape="1">
          <a:blip r:embed="rId5">
            <a:alphaModFix/>
          </a:blip>
          <a:srcRect t="9"/>
          <a:stretch/>
        </p:blipFill>
        <p:spPr>
          <a:xfrm>
            <a:off x="4077387" y="2566122"/>
            <a:ext cx="3822899" cy="2922755"/>
          </a:xfrm>
          <a:prstGeom prst="rect">
            <a:avLst/>
          </a:prstGeom>
          <a:noFill/>
          <a:ln>
            <a:noFill/>
          </a:ln>
        </p:spPr>
      </p:pic>
      <p:sp>
        <p:nvSpPr>
          <p:cNvPr id="426" name="Google Shape;426;p34"/>
          <p:cNvSpPr txBox="1"/>
          <p:nvPr/>
        </p:nvSpPr>
        <p:spPr>
          <a:xfrm>
            <a:off x="758825" y="2395075"/>
            <a:ext cx="2920200" cy="142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a:solidFill>
                  <a:srgbClr val="38256E"/>
                </a:solidFill>
                <a:latin typeface="Calibri"/>
                <a:ea typeface="Calibri"/>
                <a:cs typeface="Calibri"/>
                <a:sym typeface="Calibri"/>
              </a:rPr>
              <a:t>License Management</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a:solidFill>
                  <a:srgbClr val="9E9E9E"/>
                </a:solidFill>
                <a:latin typeface="Calibri"/>
                <a:ea typeface="Calibri"/>
                <a:cs typeface="Calibri"/>
                <a:sym typeface="Calibri"/>
              </a:rPr>
              <a:t>Administrators can manage device licenses efficiently from a single interface, ensuring compliance and cost-effectiveness.</a:t>
            </a:r>
            <a:endParaRPr>
              <a:solidFill>
                <a:srgbClr val="9E9E9E"/>
              </a:solidFill>
              <a:latin typeface="Calibri"/>
              <a:ea typeface="Calibri"/>
              <a:cs typeface="Calibri"/>
              <a:sym typeface="Calibri"/>
            </a:endParaRPr>
          </a:p>
        </p:txBody>
      </p:sp>
      <p:sp>
        <p:nvSpPr>
          <p:cNvPr id="427" name="Google Shape;427;p34"/>
          <p:cNvSpPr txBox="1"/>
          <p:nvPr/>
        </p:nvSpPr>
        <p:spPr>
          <a:xfrm>
            <a:off x="758825" y="3971600"/>
            <a:ext cx="3078600" cy="167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a:solidFill>
                  <a:srgbClr val="38256E"/>
                </a:solidFill>
                <a:latin typeface="Calibri"/>
                <a:ea typeface="Calibri"/>
                <a:cs typeface="Calibri"/>
                <a:sym typeface="Calibri"/>
              </a:rPr>
              <a:t>Device Management</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a:solidFill>
                  <a:srgbClr val="9E9E9E"/>
                </a:solidFill>
                <a:latin typeface="Calibri"/>
                <a:ea typeface="Calibri"/>
                <a:cs typeface="Calibri"/>
                <a:sym typeface="Calibri"/>
              </a:rPr>
              <a:t>Easily manage and organize all connected devices to ensure workflows are correctly configured. Users can group, rename, and add device information for easier organization.</a:t>
            </a:r>
            <a:endParaRPr>
              <a:solidFill>
                <a:srgbClr val="9E9E9E"/>
              </a:solidFill>
              <a:latin typeface="Calibri"/>
              <a:ea typeface="Calibri"/>
              <a:cs typeface="Calibri"/>
              <a:sym typeface="Calibri"/>
            </a:endParaRPr>
          </a:p>
        </p:txBody>
      </p:sp>
      <p:sp>
        <p:nvSpPr>
          <p:cNvPr id="428" name="Google Shape;428;p34"/>
          <p:cNvSpPr txBox="1"/>
          <p:nvPr/>
        </p:nvSpPr>
        <p:spPr>
          <a:xfrm>
            <a:off x="6497125" y="1148825"/>
            <a:ext cx="4314300" cy="117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a:solidFill>
                  <a:srgbClr val="38256E"/>
                </a:solidFill>
                <a:latin typeface="Calibri"/>
                <a:ea typeface="Calibri"/>
                <a:cs typeface="Calibri"/>
                <a:sym typeface="Calibri"/>
              </a:rPr>
              <a:t>Advanced Roles &amp; Permissions</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a:solidFill>
                  <a:srgbClr val="9E9E9E"/>
                </a:solidFill>
                <a:latin typeface="Calibri"/>
                <a:ea typeface="Calibri"/>
                <a:cs typeface="Calibri"/>
                <a:sym typeface="Calibri"/>
              </a:rPr>
              <a:t>Ensure information security by assigning specific permissions to each user and controlling access to sensitive data and features.</a:t>
            </a:r>
            <a:endParaRPr/>
          </a:p>
        </p:txBody>
      </p:sp>
      <p:sp>
        <p:nvSpPr>
          <p:cNvPr id="429" name="Google Shape;429;p34"/>
          <p:cNvSpPr txBox="1"/>
          <p:nvPr/>
        </p:nvSpPr>
        <p:spPr>
          <a:xfrm>
            <a:off x="8069975" y="2581163"/>
            <a:ext cx="3228300" cy="192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a:solidFill>
                  <a:srgbClr val="38256E"/>
                </a:solidFill>
                <a:latin typeface="Calibri"/>
                <a:ea typeface="Calibri"/>
                <a:cs typeface="Calibri"/>
                <a:sym typeface="Calibri"/>
              </a:rPr>
              <a:t>User Roles &amp; Permissions</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a:solidFill>
                  <a:srgbClr val="9E9E9E"/>
                </a:solidFill>
                <a:latin typeface="Calibri"/>
                <a:ea typeface="Calibri"/>
                <a:cs typeface="Calibri"/>
                <a:sym typeface="Calibri"/>
              </a:rPr>
              <a:t>Roles are crucial in managing member access and permissions within the platform. Users can create custom roles tailored to their organizational needs, ensuring the right level of control and security.</a:t>
            </a:r>
            <a:endParaRPr/>
          </a:p>
        </p:txBody>
      </p:sp>
      <p:sp>
        <p:nvSpPr>
          <p:cNvPr id="430" name="Google Shape;430;p34"/>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FEATURE </a:t>
            </a:r>
            <a:r>
              <a:rPr lang="en-US" sz="2500">
                <a:solidFill>
                  <a:srgbClr val="38256E"/>
                </a:solidFill>
                <a:latin typeface="Calibri"/>
                <a:ea typeface="Calibri"/>
                <a:cs typeface="Calibri"/>
                <a:sym typeface="Calibri"/>
              </a:rPr>
              <a:t>HIGHLIGHTS</a:t>
            </a:r>
            <a:r>
              <a:rPr lang="en-US" sz="2500">
                <a:solidFill>
                  <a:srgbClr val="9E9E9E"/>
                </a:solidFill>
                <a:latin typeface="Calibri"/>
                <a:ea typeface="Calibri"/>
                <a:cs typeface="Calibri"/>
                <a:sym typeface="Calibri"/>
              </a:rPr>
              <a:t> </a:t>
            </a:r>
            <a:r>
              <a:rPr lang="en-US" sz="2500" i="1">
                <a:solidFill>
                  <a:srgbClr val="9E9E9E"/>
                </a:solidFill>
                <a:latin typeface="Calibri"/>
                <a:ea typeface="Calibri"/>
                <a:cs typeface="Calibri"/>
                <a:sym typeface="Calibri"/>
              </a:rPr>
              <a:t>- CONTINUED</a:t>
            </a:r>
            <a:endParaRPr sz="2500" i="1">
              <a:solidFill>
                <a:srgbClr val="9E9E9E"/>
              </a:solidFill>
              <a:latin typeface="Calibri"/>
              <a:ea typeface="Calibri"/>
              <a:cs typeface="Calibri"/>
              <a:sym typeface="Calibri"/>
            </a:endParaRPr>
          </a:p>
        </p:txBody>
      </p:sp>
      <p:pic>
        <p:nvPicPr>
          <p:cNvPr id="431" name="Google Shape;431;p34"/>
          <p:cNvPicPr preferRelativeResize="0"/>
          <p:nvPr/>
        </p:nvPicPr>
        <p:blipFill>
          <a:blip r:embed="rId6">
            <a:alphaModFix/>
          </a:blip>
          <a:stretch>
            <a:fillRect/>
          </a:stretch>
        </p:blipFill>
        <p:spPr>
          <a:xfrm>
            <a:off x="146275" y="241325"/>
            <a:ext cx="1836076" cy="441950"/>
          </a:xfrm>
          <a:prstGeom prst="rect">
            <a:avLst/>
          </a:prstGeom>
          <a:noFill/>
          <a:ln>
            <a:noFill/>
          </a:ln>
        </p:spPr>
      </p:pic>
      <p:sp>
        <p:nvSpPr>
          <p:cNvPr id="432" name="Google Shape;432;p34"/>
          <p:cNvSpPr/>
          <p:nvPr/>
        </p:nvSpPr>
        <p:spPr>
          <a:xfrm>
            <a:off x="10431185" y="5393138"/>
            <a:ext cx="1089300" cy="10902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35"/>
          <p:cNvPicPr preferRelativeResize="0"/>
          <p:nvPr/>
        </p:nvPicPr>
        <p:blipFill>
          <a:blip r:embed="rId3">
            <a:alphaModFix amt="34000"/>
          </a:blip>
          <a:stretch>
            <a:fillRect/>
          </a:stretch>
        </p:blipFill>
        <p:spPr>
          <a:xfrm rot="-10200019">
            <a:off x="5535882" y="4714927"/>
            <a:ext cx="4967183" cy="1768096"/>
          </a:xfrm>
          <a:prstGeom prst="rect">
            <a:avLst/>
          </a:prstGeom>
          <a:noFill/>
          <a:ln>
            <a:noFill/>
          </a:ln>
        </p:spPr>
      </p:pic>
      <p:pic>
        <p:nvPicPr>
          <p:cNvPr id="438" name="Google Shape;438;p35"/>
          <p:cNvPicPr preferRelativeResize="0"/>
          <p:nvPr/>
        </p:nvPicPr>
        <p:blipFill rotWithShape="1">
          <a:blip r:embed="rId4">
            <a:alphaModFix amt="35000"/>
          </a:blip>
          <a:srcRect l="-27129"/>
          <a:stretch/>
        </p:blipFill>
        <p:spPr>
          <a:xfrm rot="1860008">
            <a:off x="8195750" y="1648553"/>
            <a:ext cx="2855553" cy="1674602"/>
          </a:xfrm>
          <a:prstGeom prst="rect">
            <a:avLst/>
          </a:prstGeom>
          <a:noFill/>
          <a:ln>
            <a:noFill/>
          </a:ln>
        </p:spPr>
      </p:pic>
      <p:sp>
        <p:nvSpPr>
          <p:cNvPr id="439" name="Google Shape;439;p35"/>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29</a:t>
            </a:fld>
            <a:endParaRPr/>
          </a:p>
        </p:txBody>
      </p:sp>
      <p:sp>
        <p:nvSpPr>
          <p:cNvPr id="440" name="Google Shape;440;p35"/>
          <p:cNvSpPr txBox="1"/>
          <p:nvPr/>
        </p:nvSpPr>
        <p:spPr>
          <a:xfrm>
            <a:off x="911225" y="1396425"/>
            <a:ext cx="4757100" cy="270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a:solidFill>
                  <a:srgbClr val="38256E"/>
                </a:solidFill>
                <a:latin typeface="Calibri"/>
                <a:ea typeface="Calibri"/>
                <a:cs typeface="Calibri"/>
                <a:sym typeface="Calibri"/>
              </a:rPr>
              <a:t>Advanced OCR with Metadata </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a:solidFill>
                  <a:srgbClr val="9E9E9E"/>
                </a:solidFill>
                <a:latin typeface="Calibri"/>
                <a:ea typeface="Calibri"/>
                <a:cs typeface="Calibri"/>
                <a:sym typeface="Calibri"/>
              </a:rPr>
              <a:t>Use advanced OCR capabilities to automatically extract vital information from scanned documents. The extracted metadata can be used for processing and intelligent routing within workflows.</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sz="1600" b="1">
                <a:solidFill>
                  <a:srgbClr val="38256E"/>
                </a:solidFill>
                <a:latin typeface="Calibri"/>
                <a:ea typeface="Calibri"/>
                <a:cs typeface="Calibri"/>
                <a:sym typeface="Calibri"/>
              </a:rPr>
              <a:t>Document Indexing &amp; Intelligent Routing</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a:solidFill>
                  <a:srgbClr val="9E9E9E"/>
                </a:solidFill>
                <a:latin typeface="Calibri"/>
                <a:ea typeface="Calibri"/>
                <a:cs typeface="Calibri"/>
                <a:sym typeface="Calibri"/>
              </a:rPr>
              <a:t>Simplify document processing, storage, and retrieval based on extracted metadata and other information, optimizing workflow efficiency.</a:t>
            </a:r>
            <a:endParaRPr i="1"/>
          </a:p>
        </p:txBody>
      </p:sp>
      <p:sp>
        <p:nvSpPr>
          <p:cNvPr id="441" name="Google Shape;441;p35"/>
          <p:cNvSpPr txBox="1"/>
          <p:nvPr/>
        </p:nvSpPr>
        <p:spPr>
          <a:xfrm>
            <a:off x="6011425" y="2920425"/>
            <a:ext cx="4250400" cy="117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a:solidFill>
                  <a:srgbClr val="38256E"/>
                </a:solidFill>
                <a:latin typeface="Calibri"/>
                <a:ea typeface="Calibri"/>
                <a:cs typeface="Calibri"/>
                <a:sym typeface="Calibri"/>
              </a:rPr>
              <a:t>Workflow Management with Sharing</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a:solidFill>
                  <a:srgbClr val="9E9E9E"/>
                </a:solidFill>
                <a:latin typeface="Calibri"/>
                <a:ea typeface="Calibri"/>
                <a:cs typeface="Calibri"/>
                <a:sym typeface="Calibri"/>
              </a:rPr>
              <a:t>Share essential document workflows with personnel through an intuitive portal, ensuring everyone can access the workflows they need.</a:t>
            </a:r>
            <a:endParaRPr/>
          </a:p>
        </p:txBody>
      </p:sp>
      <p:sp>
        <p:nvSpPr>
          <p:cNvPr id="442" name="Google Shape;442;p35"/>
          <p:cNvSpPr txBox="1"/>
          <p:nvPr/>
        </p:nvSpPr>
        <p:spPr>
          <a:xfrm>
            <a:off x="911225" y="4124500"/>
            <a:ext cx="4589400" cy="167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a:solidFill>
                  <a:srgbClr val="38256E"/>
                </a:solidFill>
                <a:latin typeface="Calibri"/>
                <a:ea typeface="Calibri"/>
                <a:cs typeface="Calibri"/>
                <a:sym typeface="Calibri"/>
              </a:rPr>
              <a:t>Dynamic Connectivity to Cloud Solutions at the MFP</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a:solidFill>
                  <a:srgbClr val="9E9E9E"/>
                </a:solidFill>
                <a:latin typeface="Calibri"/>
                <a:ea typeface="Calibri"/>
                <a:cs typeface="Calibri"/>
                <a:sym typeface="Calibri"/>
              </a:rPr>
              <a:t>With Single Sign-On, connect to various cloud-based document management systems directly from multifunction printers (MFPs), facilitating easy access to documents, </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b="1" i="1">
                <a:solidFill>
                  <a:srgbClr val="8E7CC3"/>
                </a:solidFill>
                <a:latin typeface="Calibri"/>
                <a:ea typeface="Calibri"/>
                <a:cs typeface="Calibri"/>
                <a:sym typeface="Calibri"/>
              </a:rPr>
              <a:t>including SharePoint Online, Box, Dropbox, Google Drive, and MORE!</a:t>
            </a:r>
            <a:endParaRPr i="1"/>
          </a:p>
        </p:txBody>
      </p:sp>
      <p:sp>
        <p:nvSpPr>
          <p:cNvPr id="443" name="Google Shape;443;p35"/>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FEATURE </a:t>
            </a:r>
            <a:r>
              <a:rPr lang="en-US" sz="2500">
                <a:solidFill>
                  <a:srgbClr val="38256E"/>
                </a:solidFill>
                <a:latin typeface="Calibri"/>
                <a:ea typeface="Calibri"/>
                <a:cs typeface="Calibri"/>
                <a:sym typeface="Calibri"/>
              </a:rPr>
              <a:t>HIGHLIGHTS</a:t>
            </a:r>
            <a:r>
              <a:rPr lang="en-US" sz="2500">
                <a:solidFill>
                  <a:srgbClr val="9E9E9E"/>
                </a:solidFill>
                <a:latin typeface="Calibri"/>
                <a:ea typeface="Calibri"/>
                <a:cs typeface="Calibri"/>
                <a:sym typeface="Calibri"/>
              </a:rPr>
              <a:t> </a:t>
            </a:r>
            <a:r>
              <a:rPr lang="en-US" sz="2500" i="1">
                <a:solidFill>
                  <a:srgbClr val="9E9E9E"/>
                </a:solidFill>
                <a:latin typeface="Calibri"/>
                <a:ea typeface="Calibri"/>
                <a:cs typeface="Calibri"/>
                <a:sym typeface="Calibri"/>
              </a:rPr>
              <a:t>- CONTINUED</a:t>
            </a:r>
            <a:endParaRPr sz="2500">
              <a:solidFill>
                <a:srgbClr val="9E9E9E"/>
              </a:solidFill>
              <a:latin typeface="Calibri"/>
              <a:ea typeface="Calibri"/>
              <a:cs typeface="Calibri"/>
              <a:sym typeface="Calibri"/>
            </a:endParaRPr>
          </a:p>
        </p:txBody>
      </p:sp>
      <p:pic>
        <p:nvPicPr>
          <p:cNvPr id="444" name="Google Shape;444;p35"/>
          <p:cNvPicPr preferRelativeResize="0"/>
          <p:nvPr/>
        </p:nvPicPr>
        <p:blipFill>
          <a:blip r:embed="rId5">
            <a:alphaModFix/>
          </a:blip>
          <a:stretch>
            <a:fillRect/>
          </a:stretch>
        </p:blipFill>
        <p:spPr>
          <a:xfrm>
            <a:off x="146275" y="241325"/>
            <a:ext cx="1836076" cy="441950"/>
          </a:xfrm>
          <a:prstGeom prst="rect">
            <a:avLst/>
          </a:prstGeom>
          <a:noFill/>
          <a:ln>
            <a:noFill/>
          </a:ln>
        </p:spPr>
      </p:pic>
      <p:sp>
        <p:nvSpPr>
          <p:cNvPr id="445" name="Google Shape;445;p35"/>
          <p:cNvSpPr txBox="1"/>
          <p:nvPr/>
        </p:nvSpPr>
        <p:spPr>
          <a:xfrm>
            <a:off x="6011425" y="4124500"/>
            <a:ext cx="4250400" cy="117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a:solidFill>
                  <a:srgbClr val="38256E"/>
                </a:solidFill>
                <a:latin typeface="Calibri"/>
                <a:ea typeface="Calibri"/>
                <a:cs typeface="Calibri"/>
                <a:sym typeface="Calibri"/>
              </a:rPr>
              <a:t>Cloud Connector Management</a:t>
            </a: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a:solidFill>
                  <a:srgbClr val="9E9E9E"/>
                </a:solidFill>
                <a:latin typeface="Calibri"/>
                <a:ea typeface="Calibri"/>
                <a:cs typeface="Calibri"/>
                <a:sym typeface="Calibri"/>
              </a:rPr>
              <a:t>Connect to popular third-party cloud storage solutions seamlessly, enabling workflow integration without additional sign-on requirements.</a:t>
            </a:r>
            <a:endParaRPr/>
          </a:p>
        </p:txBody>
      </p:sp>
      <p:pic>
        <p:nvPicPr>
          <p:cNvPr id="446" name="Google Shape;446;p35"/>
          <p:cNvPicPr preferRelativeResize="0"/>
          <p:nvPr/>
        </p:nvPicPr>
        <p:blipFill>
          <a:blip r:embed="rId6">
            <a:alphaModFix/>
          </a:blip>
          <a:stretch>
            <a:fillRect/>
          </a:stretch>
        </p:blipFill>
        <p:spPr>
          <a:xfrm>
            <a:off x="5760875" y="221526"/>
            <a:ext cx="4424750" cy="2949123"/>
          </a:xfrm>
          <a:prstGeom prst="rect">
            <a:avLst/>
          </a:prstGeom>
          <a:noFill/>
          <a:ln>
            <a:noFill/>
          </a:ln>
        </p:spPr>
      </p:pic>
      <p:sp>
        <p:nvSpPr>
          <p:cNvPr id="447" name="Google Shape;447;p35"/>
          <p:cNvSpPr/>
          <p:nvPr/>
        </p:nvSpPr>
        <p:spPr>
          <a:xfrm>
            <a:off x="10431185" y="5393138"/>
            <a:ext cx="1089300" cy="10902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0"/>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a:t>
            </a:fld>
            <a:endParaRPr/>
          </a:p>
        </p:txBody>
      </p:sp>
      <p:sp>
        <p:nvSpPr>
          <p:cNvPr id="91" name="Google Shape;91;p10"/>
          <p:cNvSpPr txBox="1"/>
          <p:nvPr/>
        </p:nvSpPr>
        <p:spPr>
          <a:xfrm>
            <a:off x="911225" y="1153200"/>
            <a:ext cx="5337300" cy="4616503"/>
          </a:xfrm>
          <a:prstGeom prst="rect">
            <a:avLst/>
          </a:prstGeom>
          <a:noFill/>
          <a:ln>
            <a:noFill/>
          </a:ln>
        </p:spPr>
        <p:txBody>
          <a:bodyPr spcFirstLastPara="1" wrap="square" lIns="0" tIns="9000" rIns="0" bIns="0" anchor="t" anchorCtr="0">
            <a:spAutoFit/>
          </a:bodyPr>
          <a:lstStyle/>
          <a:p>
            <a:pPr marL="0" lvl="0" indent="0" algn="l" rtl="0">
              <a:lnSpc>
                <a:spcPct val="115000"/>
              </a:lnSpc>
              <a:spcBef>
                <a:spcPts val="0"/>
              </a:spcBef>
              <a:spcAft>
                <a:spcPts val="0"/>
              </a:spcAft>
              <a:buNone/>
            </a:pPr>
            <a:r>
              <a:rPr lang="en-US" b="1" dirty="0">
                <a:solidFill>
                  <a:srgbClr val="8E7CC3"/>
                </a:solidFill>
                <a:latin typeface="Calibri"/>
                <a:ea typeface="Calibri"/>
                <a:cs typeface="Calibri"/>
                <a:sym typeface="Calibri"/>
              </a:rPr>
              <a:t>Purchase the following components:</a:t>
            </a:r>
            <a:endParaRPr dirty="0">
              <a:solidFill>
                <a:srgbClr val="38256E"/>
              </a:solidFill>
              <a:latin typeface="Calibri"/>
              <a:ea typeface="Calibri"/>
              <a:cs typeface="Calibri"/>
              <a:sym typeface="Calibri"/>
            </a:endParaRPr>
          </a:p>
          <a:p>
            <a:pPr marL="457200" lvl="0" indent="-317500" algn="l" rtl="0">
              <a:lnSpc>
                <a:spcPct val="115000"/>
              </a:lnSpc>
              <a:spcBef>
                <a:spcPts val="0"/>
              </a:spcBef>
              <a:spcAft>
                <a:spcPts val="0"/>
              </a:spcAft>
              <a:buClr>
                <a:srgbClr val="38256E"/>
              </a:buClr>
              <a:buSzPts val="1400"/>
              <a:buFont typeface="Calibri"/>
              <a:buChar char="●"/>
            </a:pPr>
            <a:r>
              <a:rPr lang="en-US" b="1" dirty="0">
                <a:solidFill>
                  <a:srgbClr val="38256E"/>
                </a:solidFill>
                <a:latin typeface="Calibri"/>
                <a:ea typeface="Calibri"/>
                <a:cs typeface="Calibri"/>
                <a:sym typeface="Calibri"/>
              </a:rPr>
              <a:t>Device License</a:t>
            </a:r>
            <a:r>
              <a:rPr lang="en-US" dirty="0">
                <a:solidFill>
                  <a:srgbClr val="38256E"/>
                </a:solidFill>
                <a:latin typeface="Calibri"/>
                <a:ea typeface="Calibri"/>
                <a:cs typeface="Calibri"/>
                <a:sym typeface="Calibri"/>
              </a:rPr>
              <a:t> - enables the device to connect to the Dispatcher portal and access its features and functionalities.</a:t>
            </a:r>
            <a:endParaRPr dirty="0">
              <a:solidFill>
                <a:srgbClr val="38256E"/>
              </a:solidFill>
              <a:latin typeface="Calibri"/>
              <a:ea typeface="Calibri"/>
              <a:cs typeface="Calibri"/>
              <a:sym typeface="Calibri"/>
            </a:endParaRPr>
          </a:p>
          <a:p>
            <a:pPr marL="457200" indent="-317500">
              <a:lnSpc>
                <a:spcPct val="115000"/>
              </a:lnSpc>
              <a:buClr>
                <a:srgbClr val="38256E"/>
              </a:buClr>
              <a:buSzPts val="1400"/>
              <a:buFont typeface="Calibri"/>
              <a:buChar char="●"/>
            </a:pPr>
            <a:r>
              <a:rPr lang="en-US" b="1" dirty="0">
                <a:solidFill>
                  <a:srgbClr val="38256E"/>
                </a:solidFill>
                <a:latin typeface="Calibri"/>
                <a:ea typeface="Calibri"/>
                <a:cs typeface="Calibri"/>
                <a:sym typeface="Calibri"/>
              </a:rPr>
              <a:t>User Licenses </a:t>
            </a:r>
            <a:r>
              <a:rPr lang="en-US" i="1" dirty="0">
                <a:solidFill>
                  <a:srgbClr val="9E9E9E"/>
                </a:solidFill>
                <a:latin typeface="Calibri"/>
                <a:ea typeface="Calibri"/>
                <a:cs typeface="Calibri"/>
                <a:sym typeface="Calibri"/>
              </a:rPr>
              <a:t>(Optional with Stratus Business and Enterprise only) </a:t>
            </a:r>
            <a:r>
              <a:rPr lang="en-US" dirty="0">
                <a:solidFill>
                  <a:srgbClr val="38256E"/>
                </a:solidFill>
                <a:latin typeface="Calibri"/>
                <a:ea typeface="Calibri"/>
                <a:cs typeface="Calibri"/>
                <a:sym typeface="Calibri"/>
              </a:rPr>
              <a:t>- enables people-based workflow capabilities.</a:t>
            </a:r>
            <a:endParaRPr i="1" dirty="0">
              <a:solidFill>
                <a:srgbClr val="9E9E9E"/>
              </a:solidFill>
              <a:latin typeface="Calibri"/>
              <a:ea typeface="Calibri"/>
              <a:cs typeface="Calibri"/>
              <a:sym typeface="Calibri"/>
            </a:endParaRPr>
          </a:p>
          <a:p>
            <a:pPr marL="457200" indent="-317500">
              <a:lnSpc>
                <a:spcPct val="115000"/>
              </a:lnSpc>
              <a:buClr>
                <a:srgbClr val="38256E"/>
              </a:buClr>
              <a:buSzPts val="1400"/>
              <a:buFont typeface="Calibri"/>
              <a:buChar char="●"/>
            </a:pPr>
            <a:r>
              <a:rPr lang="en-US" b="1" dirty="0">
                <a:solidFill>
                  <a:srgbClr val="38256E"/>
                </a:solidFill>
                <a:latin typeface="Calibri"/>
                <a:ea typeface="Calibri"/>
                <a:cs typeface="Calibri"/>
              </a:rPr>
              <a:t>Release2Me Licenses for Secure Printing </a:t>
            </a:r>
            <a:r>
              <a:rPr lang="en-US" i="1" dirty="0">
                <a:solidFill>
                  <a:srgbClr val="9E9E9E"/>
                </a:solidFill>
                <a:latin typeface="Calibri"/>
                <a:ea typeface="Calibri"/>
                <a:cs typeface="Calibri"/>
              </a:rPr>
              <a:t>(Optional with Any Tier)</a:t>
            </a:r>
          </a:p>
          <a:p>
            <a:pPr marL="457200" lvl="0" indent="-317500" algn="l">
              <a:lnSpc>
                <a:spcPct val="114999"/>
              </a:lnSpc>
              <a:spcBef>
                <a:spcPts val="0"/>
              </a:spcBef>
              <a:spcAft>
                <a:spcPts val="0"/>
              </a:spcAft>
              <a:buClr>
                <a:srgbClr val="38256E"/>
              </a:buClr>
              <a:buSzPts val="1400"/>
              <a:buFont typeface="Calibri"/>
              <a:buChar char="●"/>
            </a:pPr>
            <a:r>
              <a:rPr lang="en-US" b="1" dirty="0">
                <a:solidFill>
                  <a:srgbClr val="38256E"/>
                </a:solidFill>
                <a:latin typeface="Calibri"/>
                <a:ea typeface="Calibri"/>
                <a:cs typeface="Calibri"/>
                <a:sym typeface="Calibri"/>
              </a:rPr>
              <a:t>Dispatcher </a:t>
            </a:r>
            <a:r>
              <a:rPr lang="en-US" b="1" dirty="0" err="1">
                <a:solidFill>
                  <a:srgbClr val="38256E"/>
                </a:solidFill>
                <a:latin typeface="Calibri"/>
                <a:ea typeface="Calibri"/>
                <a:cs typeface="Calibri"/>
                <a:sym typeface="Calibri"/>
              </a:rPr>
              <a:t>ScanTrip</a:t>
            </a:r>
            <a:r>
              <a:rPr lang="en-US" b="1" dirty="0">
                <a:solidFill>
                  <a:srgbClr val="38256E"/>
                </a:solidFill>
                <a:latin typeface="Calibri"/>
                <a:ea typeface="Calibri"/>
                <a:cs typeface="Calibri"/>
                <a:sym typeface="Calibri"/>
              </a:rPr>
              <a:t> Cloud / Dispatcher Stratus App </a:t>
            </a:r>
            <a:r>
              <a:rPr lang="en-US" b="1" i="1" dirty="0">
                <a:solidFill>
                  <a:srgbClr val="008000"/>
                </a:solidFill>
                <a:latin typeface="Calibri"/>
                <a:ea typeface="Calibri"/>
                <a:cs typeface="Calibri"/>
                <a:sym typeface="Calibri"/>
              </a:rPr>
              <a:t>FREE!</a:t>
            </a:r>
            <a:r>
              <a:rPr lang="en-US" i="1" dirty="0">
                <a:solidFill>
                  <a:srgbClr val="38256E"/>
                </a:solidFill>
                <a:latin typeface="Calibri"/>
                <a:ea typeface="Calibri"/>
                <a:cs typeface="Calibri"/>
                <a:sym typeface="Calibri"/>
              </a:rPr>
              <a:t> - </a:t>
            </a:r>
            <a:r>
              <a:rPr lang="en-US" dirty="0">
                <a:solidFill>
                  <a:srgbClr val="38256E"/>
                </a:solidFill>
                <a:latin typeface="Calibri"/>
                <a:ea typeface="Calibri"/>
                <a:cs typeface="Calibri"/>
                <a:sym typeface="Calibri"/>
              </a:rPr>
              <a:t>must be installed on your MFP. This app connects your device to the Dispatcher Portal.</a:t>
            </a:r>
            <a:endParaRPr i="1" dirty="0">
              <a:solidFill>
                <a:srgbClr val="38256E"/>
              </a:solidFill>
              <a:latin typeface="Calibri"/>
              <a:ea typeface="Calibri"/>
              <a:cs typeface="Calibri"/>
            </a:endParaRPr>
          </a:p>
          <a:p>
            <a:pPr marL="0" lvl="0" indent="0" algn="l" rtl="0">
              <a:lnSpc>
                <a:spcPct val="115000"/>
              </a:lnSpc>
              <a:spcBef>
                <a:spcPts val="0"/>
              </a:spcBef>
              <a:spcAft>
                <a:spcPts val="0"/>
              </a:spcAft>
              <a:buNone/>
            </a:pPr>
            <a:endParaRPr b="1">
              <a:solidFill>
                <a:srgbClr val="8E7CC3"/>
              </a:solidFill>
              <a:latin typeface="Calibri"/>
              <a:ea typeface="Calibri"/>
              <a:cs typeface="Calibri"/>
            </a:endParaRPr>
          </a:p>
          <a:p>
            <a:r>
              <a:rPr lang="en-US" b="1" dirty="0">
                <a:solidFill>
                  <a:srgbClr val="8E7CC3"/>
                </a:solidFill>
                <a:latin typeface="Calibri"/>
                <a:ea typeface="Calibri"/>
                <a:cs typeface="Calibri"/>
                <a:sym typeface="Calibri"/>
              </a:rPr>
              <a:t>A tenant is created when you purchase at least one Device license and includes:</a:t>
            </a:r>
            <a:endParaRPr dirty="0">
              <a:solidFill>
                <a:srgbClr val="38256E"/>
              </a:solidFill>
              <a:latin typeface="Calibri"/>
              <a:ea typeface="Calibri"/>
              <a:cs typeface="Calibri"/>
              <a:sym typeface="Calibri"/>
            </a:endParaRPr>
          </a:p>
          <a:p>
            <a:pPr marL="457200" indent="-317500">
              <a:lnSpc>
                <a:spcPct val="115000"/>
              </a:lnSpc>
              <a:buClr>
                <a:srgbClr val="38256E"/>
              </a:buClr>
              <a:buSzPts val="1400"/>
              <a:buFont typeface="Calibri"/>
              <a:buChar char="●"/>
            </a:pPr>
            <a:r>
              <a:rPr lang="en-US" b="1" dirty="0">
                <a:solidFill>
                  <a:srgbClr val="38256E"/>
                </a:solidFill>
                <a:latin typeface="Calibri"/>
                <a:ea typeface="Calibri"/>
                <a:cs typeface="Calibri"/>
              </a:rPr>
              <a:t>Web Portal</a:t>
            </a:r>
            <a:endParaRPr lang="en-US" b="1" dirty="0">
              <a:solidFill>
                <a:srgbClr val="38256E"/>
              </a:solidFill>
              <a:latin typeface="Calibri"/>
              <a:ea typeface="Calibri"/>
              <a:cs typeface="Calibri"/>
              <a:sym typeface="Calibri"/>
            </a:endParaRPr>
          </a:p>
          <a:p>
            <a:pPr marL="457200" lvl="0" indent="-317500" algn="l">
              <a:lnSpc>
                <a:spcPct val="114999"/>
              </a:lnSpc>
              <a:spcBef>
                <a:spcPts val="0"/>
              </a:spcBef>
              <a:spcAft>
                <a:spcPts val="0"/>
              </a:spcAft>
              <a:buClr>
                <a:srgbClr val="38256E"/>
              </a:buClr>
              <a:buSzPts val="1400"/>
              <a:buFont typeface="Calibri"/>
              <a:buChar char="●"/>
            </a:pPr>
            <a:r>
              <a:rPr lang="en-US" b="1" dirty="0">
                <a:solidFill>
                  <a:srgbClr val="38256E"/>
                </a:solidFill>
                <a:latin typeface="Calibri"/>
                <a:ea typeface="Calibri"/>
                <a:cs typeface="Calibri"/>
                <a:sym typeface="Calibri"/>
              </a:rPr>
              <a:t>Workflow Builder</a:t>
            </a:r>
            <a:endParaRPr b="1" dirty="0">
              <a:solidFill>
                <a:srgbClr val="38256E"/>
              </a:solidFill>
              <a:latin typeface="Calibri"/>
              <a:ea typeface="Calibri"/>
              <a:cs typeface="Calibri"/>
            </a:endParaRPr>
          </a:p>
          <a:p>
            <a:pPr marL="457200" lvl="0" indent="-317500" algn="l" rtl="0">
              <a:lnSpc>
                <a:spcPct val="115000"/>
              </a:lnSpc>
              <a:spcBef>
                <a:spcPts val="0"/>
              </a:spcBef>
              <a:spcAft>
                <a:spcPts val="0"/>
              </a:spcAft>
              <a:buClr>
                <a:srgbClr val="38256E"/>
              </a:buClr>
              <a:buSzPts val="1400"/>
              <a:buFont typeface="Calibri"/>
              <a:buChar char="●"/>
            </a:pPr>
            <a:r>
              <a:rPr lang="en-US" b="1" dirty="0">
                <a:solidFill>
                  <a:srgbClr val="38256E"/>
                </a:solidFill>
                <a:latin typeface="Calibri"/>
                <a:ea typeface="Calibri"/>
                <a:cs typeface="Calibri"/>
                <a:sym typeface="Calibri"/>
              </a:rPr>
              <a:t>Form Builder</a:t>
            </a:r>
            <a:endParaRPr b="1" dirty="0">
              <a:solidFill>
                <a:srgbClr val="38256E"/>
              </a:solidFill>
              <a:latin typeface="Calibri"/>
              <a:ea typeface="Calibri"/>
              <a:cs typeface="Calibri"/>
              <a:sym typeface="Calibri"/>
            </a:endParaRPr>
          </a:p>
          <a:p>
            <a:pPr marL="457200" indent="-317500">
              <a:lnSpc>
                <a:spcPct val="114999"/>
              </a:lnSpc>
              <a:buClr>
                <a:srgbClr val="38256E"/>
              </a:buClr>
              <a:buSzPts val="1400"/>
              <a:buFont typeface="Calibri"/>
              <a:buChar char="●"/>
            </a:pPr>
            <a:r>
              <a:rPr lang="en-US" b="1" dirty="0">
                <a:solidFill>
                  <a:srgbClr val="38256E"/>
                </a:solidFill>
                <a:latin typeface="Calibri"/>
                <a:ea typeface="Calibri"/>
                <a:cs typeface="Calibri"/>
              </a:rPr>
              <a:t>User Management</a:t>
            </a:r>
            <a:endParaRPr lang="en-US" b="1" i="0" u="none" strike="noStrike" cap="none" dirty="0">
              <a:solidFill>
                <a:srgbClr val="38256E"/>
              </a:solidFill>
              <a:latin typeface="Calibri"/>
              <a:ea typeface="Calibri"/>
              <a:cs typeface="Calibri"/>
            </a:endParaRPr>
          </a:p>
          <a:p>
            <a:pPr marL="457200" indent="-317500">
              <a:lnSpc>
                <a:spcPct val="114999"/>
              </a:lnSpc>
              <a:buClr>
                <a:srgbClr val="38256E"/>
              </a:buClr>
              <a:buSzPts val="1400"/>
              <a:buFont typeface="Calibri"/>
              <a:buChar char="●"/>
            </a:pPr>
            <a:r>
              <a:rPr lang="en-US" b="1" dirty="0">
                <a:solidFill>
                  <a:srgbClr val="38256E"/>
                </a:solidFill>
                <a:latin typeface="Calibri"/>
                <a:ea typeface="Calibri"/>
                <a:cs typeface="Calibri"/>
              </a:rPr>
              <a:t>Device Management</a:t>
            </a:r>
          </a:p>
          <a:p>
            <a:pPr marL="457200" indent="-317500">
              <a:lnSpc>
                <a:spcPct val="114999"/>
              </a:lnSpc>
              <a:buClr>
                <a:srgbClr val="38256E"/>
              </a:buClr>
              <a:buSzPts val="1400"/>
              <a:buFont typeface="Calibri"/>
              <a:buChar char="●"/>
            </a:pPr>
            <a:r>
              <a:rPr lang="en-US" b="1" dirty="0">
                <a:solidFill>
                  <a:srgbClr val="38256E"/>
                </a:solidFill>
                <a:latin typeface="Calibri"/>
                <a:ea typeface="Calibri"/>
                <a:cs typeface="Calibri"/>
              </a:rPr>
              <a:t>And more!</a:t>
            </a:r>
          </a:p>
          <a:p>
            <a:pPr>
              <a:lnSpc>
                <a:spcPct val="115000"/>
              </a:lnSpc>
            </a:pPr>
            <a:endParaRPr lang="en-US" sz="1200">
              <a:solidFill>
                <a:srgbClr val="38256E"/>
              </a:solidFill>
              <a:latin typeface="Calibri"/>
              <a:ea typeface="Calibri"/>
              <a:cs typeface="Calibri"/>
            </a:endParaRPr>
          </a:p>
        </p:txBody>
      </p:sp>
      <p:sp>
        <p:nvSpPr>
          <p:cNvPr id="92" name="Google Shape;92;p10"/>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ORDERING OVERVIEW</a:t>
            </a:r>
            <a:endParaRPr sz="2500">
              <a:solidFill>
                <a:srgbClr val="38256E"/>
              </a:solidFill>
              <a:latin typeface="Calibri"/>
              <a:ea typeface="Calibri"/>
              <a:cs typeface="Calibri"/>
              <a:sym typeface="Calibri"/>
            </a:endParaRPr>
          </a:p>
        </p:txBody>
      </p:sp>
      <p:pic>
        <p:nvPicPr>
          <p:cNvPr id="93" name="Google Shape;93;p10"/>
          <p:cNvPicPr preferRelativeResize="0"/>
          <p:nvPr/>
        </p:nvPicPr>
        <p:blipFill>
          <a:blip r:embed="rId3">
            <a:alphaModFix/>
          </a:blip>
          <a:stretch>
            <a:fillRect/>
          </a:stretch>
        </p:blipFill>
        <p:spPr>
          <a:xfrm>
            <a:off x="146275" y="241325"/>
            <a:ext cx="1836076" cy="441950"/>
          </a:xfrm>
          <a:prstGeom prst="rect">
            <a:avLst/>
          </a:prstGeom>
          <a:noFill/>
          <a:ln>
            <a:noFill/>
          </a:ln>
        </p:spPr>
      </p:pic>
      <p:pic>
        <p:nvPicPr>
          <p:cNvPr id="94" name="Google Shape;94;p10"/>
          <p:cNvPicPr preferRelativeResize="0"/>
          <p:nvPr/>
        </p:nvPicPr>
        <p:blipFill rotWithShape="1">
          <a:blip r:embed="rId4">
            <a:alphaModFix amt="35000"/>
          </a:blip>
          <a:srcRect l="-27129"/>
          <a:stretch/>
        </p:blipFill>
        <p:spPr>
          <a:xfrm rot="1860008">
            <a:off x="8652950" y="2410553"/>
            <a:ext cx="2855553" cy="1674602"/>
          </a:xfrm>
          <a:prstGeom prst="rect">
            <a:avLst/>
          </a:prstGeom>
          <a:noFill/>
          <a:ln>
            <a:noFill/>
          </a:ln>
        </p:spPr>
      </p:pic>
      <p:pic>
        <p:nvPicPr>
          <p:cNvPr id="95" name="Google Shape;95;p10"/>
          <p:cNvPicPr preferRelativeResize="0"/>
          <p:nvPr/>
        </p:nvPicPr>
        <p:blipFill>
          <a:blip r:embed="rId5">
            <a:alphaModFix/>
          </a:blip>
          <a:stretch>
            <a:fillRect/>
          </a:stretch>
        </p:blipFill>
        <p:spPr>
          <a:xfrm>
            <a:off x="6324600" y="983525"/>
            <a:ext cx="4318223" cy="2949123"/>
          </a:xfrm>
          <a:prstGeom prst="rect">
            <a:avLst/>
          </a:prstGeom>
          <a:noFill/>
          <a:ln>
            <a:noFill/>
          </a:ln>
        </p:spPr>
      </p:pic>
      <p:sp>
        <p:nvSpPr>
          <p:cNvPr id="96" name="Google Shape;96;p10"/>
          <p:cNvSpPr/>
          <p:nvPr/>
        </p:nvSpPr>
        <p:spPr>
          <a:xfrm>
            <a:off x="10431185" y="5393138"/>
            <a:ext cx="1089300" cy="10902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6"/>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30</a:t>
            </a:fld>
            <a:endParaRPr/>
          </a:p>
        </p:txBody>
      </p:sp>
      <p:sp>
        <p:nvSpPr>
          <p:cNvPr id="453" name="Google Shape;453;p36"/>
          <p:cNvSpPr txBox="1"/>
          <p:nvPr/>
        </p:nvSpPr>
        <p:spPr>
          <a:xfrm>
            <a:off x="410335" y="1157081"/>
            <a:ext cx="5222415" cy="457352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dirty="0">
                <a:solidFill>
                  <a:srgbClr val="38256E"/>
                </a:solidFill>
                <a:latin typeface="Calibri"/>
                <a:ea typeface="Calibri"/>
                <a:cs typeface="Calibri"/>
                <a:sym typeface="Calibri"/>
              </a:rPr>
              <a:t>People-Based Workflows</a:t>
            </a:r>
            <a:endParaRPr sz="1200" dirty="0">
              <a:solidFill>
                <a:srgbClr val="8E7CC3"/>
              </a:solidFill>
            </a:endParaRPr>
          </a:p>
          <a:p>
            <a:pPr marL="0" lvl="0" indent="0" algn="l" rtl="0">
              <a:lnSpc>
                <a:spcPct val="115000"/>
              </a:lnSpc>
              <a:spcBef>
                <a:spcPts val="0"/>
              </a:spcBef>
              <a:spcAft>
                <a:spcPts val="0"/>
              </a:spcAft>
              <a:buNone/>
            </a:pPr>
            <a:r>
              <a:rPr lang="en-US" dirty="0">
                <a:solidFill>
                  <a:srgbClr val="9E9E9E"/>
                </a:solidFill>
                <a:latin typeface="Calibri"/>
                <a:ea typeface="Calibri"/>
                <a:cs typeface="Calibri"/>
                <a:sym typeface="Calibri"/>
              </a:rPr>
              <a:t>Incorporate manual steps within automated workflows for processes that require human intervention, ensuring flexibility and accuracy.</a:t>
            </a:r>
            <a:endParaRPr sz="1600" b="1" dirty="0">
              <a:solidFill>
                <a:srgbClr val="38256E"/>
              </a:solidFill>
              <a:latin typeface="Calibri"/>
              <a:ea typeface="Calibri"/>
              <a:cs typeface="Calibri"/>
              <a:sym typeface="Calibri"/>
            </a:endParaRPr>
          </a:p>
          <a:p>
            <a:pPr marL="0" lvl="0" indent="0" algn="l" rtl="0">
              <a:lnSpc>
                <a:spcPct val="115000"/>
              </a:lnSpc>
              <a:spcBef>
                <a:spcPts val="0"/>
              </a:spcBef>
              <a:spcAft>
                <a:spcPts val="0"/>
              </a:spcAft>
              <a:buNone/>
            </a:pPr>
            <a:endParaRPr sz="1600" b="1">
              <a:solidFill>
                <a:srgbClr val="38256E"/>
              </a:solidFill>
              <a:latin typeface="Calibri"/>
              <a:ea typeface="Calibri"/>
              <a:cs typeface="Calibri"/>
              <a:sym typeface="Calibri"/>
            </a:endParaRPr>
          </a:p>
          <a:p>
            <a:pPr marL="0" lvl="0" indent="0" algn="l" rtl="0">
              <a:lnSpc>
                <a:spcPct val="115000"/>
              </a:lnSpc>
              <a:spcBef>
                <a:spcPts val="0"/>
              </a:spcBef>
              <a:spcAft>
                <a:spcPts val="0"/>
              </a:spcAft>
              <a:buNone/>
            </a:pPr>
            <a:r>
              <a:rPr lang="en-US" sz="1600" b="1" dirty="0">
                <a:solidFill>
                  <a:srgbClr val="38256E"/>
                </a:solidFill>
                <a:latin typeface="Calibri"/>
                <a:ea typeface="Calibri"/>
                <a:cs typeface="Calibri"/>
                <a:sym typeface="Calibri"/>
              </a:rPr>
              <a:t>Support for Non-MFP Inputs</a:t>
            </a:r>
            <a:endParaRPr dirty="0">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rgbClr val="9E9E9E"/>
                </a:solidFill>
                <a:latin typeface="Calibri"/>
                <a:ea typeface="Calibri"/>
                <a:cs typeface="Calibri"/>
                <a:sym typeface="Calibri"/>
              </a:rPr>
              <a:t>Expand workflow capabilities beyond MFPs to include documents from various devices, enhancing flexibility and accessibility.</a:t>
            </a:r>
            <a:endParaRPr dirty="0">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sz="1600" b="1" dirty="0">
                <a:solidFill>
                  <a:srgbClr val="38256E"/>
                </a:solidFill>
                <a:latin typeface="Calibri"/>
                <a:ea typeface="Calibri"/>
                <a:cs typeface="Calibri"/>
                <a:sym typeface="Calibri"/>
              </a:rPr>
              <a:t>Advanced Processing &amp; Distribution Nodes</a:t>
            </a:r>
            <a:endParaRPr dirty="0">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rgbClr val="9E9E9E"/>
                </a:solidFill>
                <a:latin typeface="Calibri"/>
                <a:ea typeface="Calibri"/>
                <a:cs typeface="Calibri"/>
                <a:sym typeface="Calibri"/>
              </a:rPr>
              <a:t>Advanced processing and distribution capabilities can be used to connect to databases, annotate documents, modify metadata, and integrate with third-party applications, expanding workflow functionality.</a:t>
            </a:r>
            <a:endParaRPr lang="en-US" dirty="0">
              <a:solidFill>
                <a:srgbClr val="9E9E9E"/>
              </a:solidFill>
              <a:latin typeface="Calibri"/>
              <a:ea typeface="Calibri"/>
              <a:cs typeface="Calibri"/>
            </a:endParaRPr>
          </a:p>
          <a:p>
            <a:pPr>
              <a:lnSpc>
                <a:spcPct val="114999"/>
              </a:lnSpc>
            </a:pPr>
            <a:endParaRPr lang="en-US" dirty="0">
              <a:solidFill>
                <a:srgbClr val="9E9E9E"/>
              </a:solidFill>
              <a:latin typeface="Calibri"/>
              <a:ea typeface="Calibri"/>
              <a:cs typeface="Calibri"/>
            </a:endParaRPr>
          </a:p>
          <a:p>
            <a:pPr>
              <a:lnSpc>
                <a:spcPct val="114999"/>
              </a:lnSpc>
            </a:pPr>
            <a:r>
              <a:rPr lang="en-US" sz="1600" b="1" dirty="0">
                <a:solidFill>
                  <a:srgbClr val="38256E"/>
                </a:solidFill>
                <a:latin typeface="Calibri"/>
                <a:ea typeface="Calibri"/>
                <a:cs typeface="Calibri"/>
              </a:rPr>
              <a:t>Portal Customization</a:t>
            </a:r>
            <a:endParaRPr lang="en-US" sz="1600" dirty="0">
              <a:latin typeface="Calibri"/>
              <a:ea typeface="Calibri"/>
              <a:cs typeface="Calibri"/>
            </a:endParaRPr>
          </a:p>
          <a:p>
            <a:pPr>
              <a:lnSpc>
                <a:spcPct val="114999"/>
              </a:lnSpc>
            </a:pPr>
            <a:r>
              <a:rPr lang="en-US" dirty="0">
                <a:solidFill>
                  <a:srgbClr val="9E9E9E"/>
                </a:solidFill>
                <a:latin typeface="Calibri"/>
                <a:ea typeface="Calibri"/>
                <a:cs typeface="Calibri"/>
              </a:rPr>
              <a:t>Customize the Dispatcher Stratus portal to align with your organization's branding or personalize it according top references.</a:t>
            </a:r>
            <a:endParaRPr lang="en-US" dirty="0"/>
          </a:p>
        </p:txBody>
      </p:sp>
      <p:sp>
        <p:nvSpPr>
          <p:cNvPr id="454" name="Google Shape;454;p36"/>
          <p:cNvSpPr txBox="1"/>
          <p:nvPr/>
        </p:nvSpPr>
        <p:spPr>
          <a:xfrm>
            <a:off x="5894867" y="1157599"/>
            <a:ext cx="5212192" cy="50690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dirty="0">
                <a:solidFill>
                  <a:srgbClr val="38256E"/>
                </a:solidFill>
                <a:latin typeface="Calibri"/>
                <a:ea typeface="Calibri"/>
                <a:cs typeface="Calibri"/>
                <a:sym typeface="Calibri"/>
              </a:rPr>
              <a:t>Home Page with Inbox</a:t>
            </a:r>
            <a:endParaRPr lang="en-US" dirty="0">
              <a:solidFill>
                <a:srgbClr val="9E9E9E"/>
              </a:solidFill>
              <a:latin typeface="Calibri"/>
              <a:ea typeface="Calibri"/>
              <a:cs typeface="Calibri"/>
            </a:endParaRPr>
          </a:p>
          <a:p>
            <a:pPr marL="0" lvl="0" indent="0" algn="l" rtl="0">
              <a:lnSpc>
                <a:spcPct val="115000"/>
              </a:lnSpc>
              <a:spcBef>
                <a:spcPts val="0"/>
              </a:spcBef>
              <a:spcAft>
                <a:spcPts val="0"/>
              </a:spcAft>
              <a:buNone/>
            </a:pPr>
            <a:r>
              <a:rPr lang="en-US" dirty="0">
                <a:solidFill>
                  <a:srgbClr val="9E9E9E"/>
                </a:solidFill>
                <a:latin typeface="Calibri"/>
                <a:ea typeface="Calibri"/>
                <a:cs typeface="Calibri"/>
                <a:sym typeface="Calibri"/>
              </a:rPr>
              <a:t>Access essential notifications and tasks from a centralized inbox-like interface, improving user productivity.</a:t>
            </a:r>
            <a:endParaRPr dirty="0">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endParaRPr>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sz="1600" b="1" dirty="0">
                <a:solidFill>
                  <a:srgbClr val="38256E"/>
                </a:solidFill>
                <a:latin typeface="Calibri"/>
                <a:ea typeface="Calibri"/>
                <a:cs typeface="Calibri"/>
                <a:sym typeface="Calibri"/>
              </a:rPr>
              <a:t>Job Queues &amp; Tracking</a:t>
            </a:r>
            <a:endParaRPr dirty="0">
              <a:solidFill>
                <a:srgbClr val="9E9E9E"/>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rgbClr val="9E9E9E"/>
                </a:solidFill>
                <a:latin typeface="Calibri"/>
                <a:ea typeface="Calibri"/>
                <a:cs typeface="Calibri"/>
                <a:sym typeface="Calibri"/>
              </a:rPr>
              <a:t>Users can view their assigned jobs in curated queues and track job progress throughout the workflow, ensuring timely completion.</a:t>
            </a:r>
          </a:p>
          <a:p>
            <a:pPr>
              <a:lnSpc>
                <a:spcPct val="114999"/>
              </a:lnSpc>
            </a:pPr>
            <a:endParaRPr lang="en-US" dirty="0">
              <a:solidFill>
                <a:srgbClr val="9E9E9E"/>
              </a:solidFill>
              <a:latin typeface="Calibri"/>
              <a:ea typeface="Calibri"/>
              <a:cs typeface="Calibri"/>
            </a:endParaRPr>
          </a:p>
          <a:p>
            <a:pPr>
              <a:lnSpc>
                <a:spcPct val="114999"/>
              </a:lnSpc>
            </a:pPr>
            <a:r>
              <a:rPr lang="en-US" sz="1600" b="1" dirty="0">
                <a:solidFill>
                  <a:srgbClr val="38256E"/>
                </a:solidFill>
                <a:latin typeface="Calibri"/>
                <a:ea typeface="Calibri"/>
                <a:cs typeface="Calibri"/>
              </a:rPr>
              <a:t>MFP Security Monitoring</a:t>
            </a:r>
            <a:endParaRPr lang="en-US" sz="1600" dirty="0">
              <a:latin typeface="Calibri"/>
              <a:ea typeface="Calibri"/>
              <a:cs typeface="Calibri"/>
            </a:endParaRPr>
          </a:p>
          <a:p>
            <a:pPr>
              <a:lnSpc>
                <a:spcPct val="114999"/>
              </a:lnSpc>
            </a:pPr>
            <a:r>
              <a:rPr lang="en-US" dirty="0">
                <a:solidFill>
                  <a:srgbClr val="9E9E9E"/>
                </a:solidFill>
                <a:latin typeface="Calibri"/>
                <a:ea typeface="Calibri"/>
                <a:cs typeface="Calibri"/>
              </a:rPr>
              <a:t>Integrate with the bizhub SECURE Notifier app to configure MFP security policies and monitor the security of your MFP fleet from anywhere. Receive email reports on demand or whenever a device gets out of sync with its security policy.</a:t>
            </a:r>
            <a:endParaRPr lang="en-US" dirty="0">
              <a:latin typeface="Calibri"/>
              <a:ea typeface="Calibri"/>
              <a:cs typeface="Calibri"/>
            </a:endParaRPr>
          </a:p>
          <a:p>
            <a:pPr>
              <a:lnSpc>
                <a:spcPct val="114999"/>
              </a:lnSpc>
            </a:pPr>
            <a:endParaRPr lang="en-US" sz="1600" dirty="0">
              <a:latin typeface="Calibri"/>
              <a:ea typeface="Calibri"/>
              <a:cs typeface="Calibri"/>
            </a:endParaRPr>
          </a:p>
          <a:p>
            <a:pPr>
              <a:lnSpc>
                <a:spcPct val="114999"/>
              </a:lnSpc>
            </a:pPr>
            <a:r>
              <a:rPr lang="en-US" sz="1600" b="1" dirty="0">
                <a:solidFill>
                  <a:srgbClr val="38256E"/>
                </a:solidFill>
                <a:latin typeface="Calibri"/>
                <a:ea typeface="Calibri"/>
                <a:cs typeface="Calibri"/>
              </a:rPr>
              <a:t>MFP Authentication</a:t>
            </a:r>
            <a:endParaRPr lang="en-US" sz="1600" dirty="0">
              <a:latin typeface="Calibri"/>
              <a:ea typeface="Calibri"/>
              <a:cs typeface="Calibri"/>
            </a:endParaRPr>
          </a:p>
          <a:p>
            <a:pPr>
              <a:lnSpc>
                <a:spcPct val="114999"/>
              </a:lnSpc>
            </a:pPr>
            <a:r>
              <a:rPr lang="en-US" dirty="0">
                <a:solidFill>
                  <a:srgbClr val="9E9E9E"/>
                </a:solidFill>
                <a:latin typeface="Calibri"/>
                <a:ea typeface="Calibri"/>
                <a:cs typeface="Calibri"/>
              </a:rPr>
              <a:t>Built-in MFP authentication allows only users and configured guests to access MFPs – ensure your MFPs are locked down. MFPs can also be configured with public access for high-traffic areas that </a:t>
            </a:r>
            <a:endParaRPr lang="en-US" dirty="0">
              <a:ea typeface="Calibri"/>
            </a:endParaRPr>
          </a:p>
          <a:p>
            <a:pPr>
              <a:lnSpc>
                <a:spcPct val="114999"/>
              </a:lnSpc>
            </a:pPr>
            <a:r>
              <a:rPr lang="en-US" dirty="0">
                <a:solidFill>
                  <a:srgbClr val="9E9E9E"/>
                </a:solidFill>
                <a:latin typeface="Calibri"/>
                <a:ea typeface="Calibri"/>
                <a:cs typeface="Calibri"/>
              </a:rPr>
              <a:t>require quick scanning access.</a:t>
            </a:r>
            <a:endParaRPr lang="en-US"/>
          </a:p>
        </p:txBody>
      </p:sp>
      <p:sp>
        <p:nvSpPr>
          <p:cNvPr id="455" name="Google Shape;455;p36"/>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FEATURE </a:t>
            </a:r>
            <a:r>
              <a:rPr lang="en-US" sz="2500">
                <a:solidFill>
                  <a:srgbClr val="38256E"/>
                </a:solidFill>
                <a:latin typeface="Calibri"/>
                <a:ea typeface="Calibri"/>
                <a:cs typeface="Calibri"/>
                <a:sym typeface="Calibri"/>
              </a:rPr>
              <a:t>HIGHLIGHTS </a:t>
            </a:r>
            <a:r>
              <a:rPr lang="en-US" sz="2500" i="1">
                <a:solidFill>
                  <a:srgbClr val="9E9E9E"/>
                </a:solidFill>
                <a:latin typeface="Calibri"/>
                <a:ea typeface="Calibri"/>
                <a:cs typeface="Calibri"/>
                <a:sym typeface="Calibri"/>
              </a:rPr>
              <a:t>- CONTINUED</a:t>
            </a:r>
            <a:endParaRPr sz="2500">
              <a:solidFill>
                <a:srgbClr val="9E9E9E"/>
              </a:solidFill>
              <a:latin typeface="Calibri"/>
              <a:ea typeface="Calibri"/>
              <a:cs typeface="Calibri"/>
              <a:sym typeface="Calibri"/>
            </a:endParaRPr>
          </a:p>
        </p:txBody>
      </p:sp>
      <p:pic>
        <p:nvPicPr>
          <p:cNvPr id="456" name="Google Shape;456;p36"/>
          <p:cNvPicPr preferRelativeResize="0"/>
          <p:nvPr/>
        </p:nvPicPr>
        <p:blipFill>
          <a:blip r:embed="rId3">
            <a:alphaModFix/>
          </a:blip>
          <a:stretch>
            <a:fillRect/>
          </a:stretch>
        </p:blipFill>
        <p:spPr>
          <a:xfrm>
            <a:off x="146275" y="241325"/>
            <a:ext cx="1836076" cy="441950"/>
          </a:xfrm>
          <a:prstGeom prst="rect">
            <a:avLst/>
          </a:prstGeom>
          <a:noFill/>
          <a:ln>
            <a:noFill/>
          </a:ln>
        </p:spPr>
      </p:pic>
      <p:sp>
        <p:nvSpPr>
          <p:cNvPr id="457" name="Google Shape;457;p36"/>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0"/>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31</a:t>
            </a:fld>
            <a:endParaRPr/>
          </a:p>
        </p:txBody>
      </p:sp>
      <p:sp>
        <p:nvSpPr>
          <p:cNvPr id="341" name="Google Shape;341;p30"/>
          <p:cNvSpPr txBox="1"/>
          <p:nvPr/>
        </p:nvSpPr>
        <p:spPr>
          <a:xfrm>
            <a:off x="1058425" y="1403925"/>
            <a:ext cx="3960600" cy="3795600"/>
          </a:xfrm>
          <a:prstGeom prst="rect">
            <a:avLst/>
          </a:prstGeom>
          <a:noFill/>
          <a:ln>
            <a:noFill/>
          </a:ln>
        </p:spPr>
        <p:txBody>
          <a:bodyPr spcFirstLastPara="1" wrap="square" lIns="0" tIns="9000" rIns="0" bIns="0" anchor="t" anchorCtr="0">
            <a:spAutoFit/>
          </a:bodyPr>
          <a:lstStyle/>
          <a:p>
            <a:pPr marL="0" lvl="0" indent="0" algn="ctr" rtl="0">
              <a:spcBef>
                <a:spcPts val="0"/>
              </a:spcBef>
              <a:spcAft>
                <a:spcPts val="0"/>
              </a:spcAft>
              <a:buClr>
                <a:schemeClr val="dk1"/>
              </a:buClr>
              <a:buSzPts val="2100"/>
              <a:buFont typeface="Arial"/>
              <a:buNone/>
            </a:pPr>
            <a:r>
              <a:rPr lang="en-US">
                <a:solidFill>
                  <a:srgbClr val="9E9E9E"/>
                </a:solidFill>
                <a:latin typeface="Calibri"/>
                <a:ea typeface="Calibri"/>
                <a:cs typeface="Calibri"/>
                <a:sym typeface="Calibri"/>
              </a:rPr>
              <a:t>NFR licenses are available for Sales Rep use.</a:t>
            </a:r>
            <a:endParaRPr>
              <a:solidFill>
                <a:srgbClr val="9E9E9E"/>
              </a:solidFill>
              <a:latin typeface="Calibri"/>
              <a:ea typeface="Calibri"/>
              <a:cs typeface="Calibri"/>
              <a:sym typeface="Calibri"/>
            </a:endParaRPr>
          </a:p>
          <a:p>
            <a:pPr marL="0" lvl="0" indent="0" algn="ctr" rtl="0">
              <a:spcBef>
                <a:spcPts val="0"/>
              </a:spcBef>
              <a:spcAft>
                <a:spcPts val="0"/>
              </a:spcAft>
              <a:buClr>
                <a:schemeClr val="dk1"/>
              </a:buClr>
              <a:buSzPts val="2100"/>
              <a:buFont typeface="Arial"/>
              <a:buNone/>
            </a:pPr>
            <a:r>
              <a:rPr lang="en-US">
                <a:solidFill>
                  <a:srgbClr val="9E9E9E"/>
                </a:solidFill>
                <a:latin typeface="Calibri"/>
                <a:ea typeface="Calibri"/>
                <a:cs typeface="Calibri"/>
                <a:sym typeface="Calibri"/>
              </a:rPr>
              <a:t>Click link to request </a:t>
            </a:r>
            <a:r>
              <a:rPr lang="en-US" u="sng">
                <a:solidFill>
                  <a:schemeClr val="hlink"/>
                </a:solidFill>
                <a:latin typeface="Calibri"/>
                <a:ea typeface="Calibri"/>
                <a:cs typeface="Calibri"/>
                <a:sym typeface="Calibri"/>
                <a:hlinkClick r:id="rId3"/>
              </a:rPr>
              <a:t>sec.kmbs.us</a:t>
            </a:r>
            <a:endParaRPr>
              <a:solidFill>
                <a:srgbClr val="9E9E9E"/>
              </a:solidFill>
              <a:latin typeface="Calibri"/>
              <a:ea typeface="Calibri"/>
              <a:cs typeface="Calibri"/>
              <a:sym typeface="Calibri"/>
            </a:endParaRPr>
          </a:p>
          <a:p>
            <a:pPr marL="0" lvl="0" indent="0" algn="ctr" rtl="0">
              <a:spcBef>
                <a:spcPts val="0"/>
              </a:spcBef>
              <a:spcAft>
                <a:spcPts val="0"/>
              </a:spcAft>
              <a:buClr>
                <a:schemeClr val="dk1"/>
              </a:buClr>
              <a:buSzPts val="2100"/>
              <a:buFont typeface="Arial"/>
              <a:buNone/>
            </a:pPr>
            <a:endParaRPr>
              <a:solidFill>
                <a:srgbClr val="9E9E9E"/>
              </a:solidFill>
              <a:latin typeface="Calibri"/>
              <a:ea typeface="Calibri"/>
              <a:cs typeface="Calibri"/>
              <a:sym typeface="Calibri"/>
            </a:endParaRPr>
          </a:p>
          <a:p>
            <a:pPr marL="0" lvl="0" indent="0" algn="ctr" rtl="0">
              <a:spcBef>
                <a:spcPts val="0"/>
              </a:spcBef>
              <a:spcAft>
                <a:spcPts val="0"/>
              </a:spcAft>
              <a:buClr>
                <a:schemeClr val="dk1"/>
              </a:buClr>
              <a:buSzPts val="2100"/>
              <a:buFont typeface="Arial"/>
              <a:buNone/>
            </a:pPr>
            <a:endParaRPr>
              <a:solidFill>
                <a:srgbClr val="9E9E9E"/>
              </a:solidFill>
              <a:latin typeface="Calibri"/>
              <a:ea typeface="Calibri"/>
              <a:cs typeface="Calibri"/>
              <a:sym typeface="Calibri"/>
            </a:endParaRPr>
          </a:p>
          <a:p>
            <a:pPr marL="0" lvl="0" indent="0" algn="ctr" rtl="0">
              <a:spcBef>
                <a:spcPts val="0"/>
              </a:spcBef>
              <a:spcAft>
                <a:spcPts val="0"/>
              </a:spcAft>
              <a:buClr>
                <a:schemeClr val="dk1"/>
              </a:buClr>
              <a:buSzPts val="2100"/>
              <a:buFont typeface="Arial"/>
              <a:buNone/>
            </a:pPr>
            <a:endParaRPr>
              <a:solidFill>
                <a:srgbClr val="9E9E9E"/>
              </a:solidFill>
              <a:latin typeface="Calibri"/>
              <a:ea typeface="Calibri"/>
              <a:cs typeface="Calibri"/>
              <a:sym typeface="Calibri"/>
            </a:endParaRPr>
          </a:p>
          <a:p>
            <a:pPr marL="0" lvl="0" indent="0" algn="ctr" rtl="0">
              <a:spcBef>
                <a:spcPts val="0"/>
              </a:spcBef>
              <a:spcAft>
                <a:spcPts val="0"/>
              </a:spcAft>
              <a:buClr>
                <a:schemeClr val="dk1"/>
              </a:buClr>
              <a:buSzPts val="2100"/>
              <a:buFont typeface="Arial"/>
              <a:buNone/>
            </a:pPr>
            <a:endParaRPr>
              <a:solidFill>
                <a:srgbClr val="9E9E9E"/>
              </a:solidFill>
              <a:latin typeface="Calibri"/>
              <a:ea typeface="Calibri"/>
              <a:cs typeface="Calibri"/>
              <a:sym typeface="Calibri"/>
            </a:endParaRPr>
          </a:p>
          <a:p>
            <a:pPr marL="0" lvl="0" indent="0" algn="ctr" rtl="0">
              <a:lnSpc>
                <a:spcPct val="75000"/>
              </a:lnSpc>
              <a:spcBef>
                <a:spcPts val="0"/>
              </a:spcBef>
              <a:spcAft>
                <a:spcPts val="0"/>
              </a:spcAft>
              <a:buClr>
                <a:schemeClr val="dk1"/>
              </a:buClr>
              <a:buSzPts val="2100"/>
              <a:buFont typeface="Arial"/>
              <a:buNone/>
            </a:pPr>
            <a:r>
              <a:rPr lang="en-US" sz="2700" b="1">
                <a:solidFill>
                  <a:srgbClr val="38256E"/>
                </a:solidFill>
                <a:latin typeface="Calibri"/>
                <a:ea typeface="Calibri"/>
                <a:cs typeface="Calibri"/>
                <a:sym typeface="Calibri"/>
              </a:rPr>
              <a:t>CUSTOMER OPPORTUNITY? </a:t>
            </a:r>
            <a:endParaRPr sz="2700" b="1">
              <a:solidFill>
                <a:srgbClr val="38256E"/>
              </a:solidFill>
              <a:latin typeface="Calibri"/>
              <a:ea typeface="Calibri"/>
              <a:cs typeface="Calibri"/>
              <a:sym typeface="Calibri"/>
            </a:endParaRPr>
          </a:p>
          <a:p>
            <a:pPr marL="0" lvl="0" indent="0" algn="ctr" rtl="0">
              <a:lnSpc>
                <a:spcPct val="75000"/>
              </a:lnSpc>
              <a:spcBef>
                <a:spcPts val="0"/>
              </a:spcBef>
              <a:spcAft>
                <a:spcPts val="0"/>
              </a:spcAft>
              <a:buClr>
                <a:schemeClr val="dk1"/>
              </a:buClr>
              <a:buSzPts val="2100"/>
              <a:buFont typeface="Arial"/>
              <a:buNone/>
            </a:pPr>
            <a:r>
              <a:rPr lang="en-US" sz="2100">
                <a:solidFill>
                  <a:srgbClr val="8E7CC3"/>
                </a:solidFill>
                <a:latin typeface="Calibri"/>
                <a:ea typeface="Calibri"/>
                <a:cs typeface="Calibri"/>
                <a:sym typeface="Calibri"/>
              </a:rPr>
              <a:t>OFFER THEM A </a:t>
            </a:r>
            <a:r>
              <a:rPr lang="en-US" sz="2100" b="1" i="1">
                <a:solidFill>
                  <a:srgbClr val="339933"/>
                </a:solidFill>
                <a:latin typeface="Calibri"/>
                <a:ea typeface="Calibri"/>
                <a:cs typeface="Calibri"/>
                <a:sym typeface="Calibri"/>
              </a:rPr>
              <a:t>FREE</a:t>
            </a:r>
            <a:r>
              <a:rPr lang="en-US" sz="2100">
                <a:solidFill>
                  <a:srgbClr val="8E7CC3"/>
                </a:solidFill>
                <a:latin typeface="Calibri"/>
                <a:ea typeface="Calibri"/>
                <a:cs typeface="Calibri"/>
                <a:sym typeface="Calibri"/>
              </a:rPr>
              <a:t> TRIAL!</a:t>
            </a:r>
            <a:endParaRPr sz="2100">
              <a:solidFill>
                <a:srgbClr val="8E7CC3"/>
              </a:solidFill>
              <a:latin typeface="Calibri"/>
              <a:ea typeface="Calibri"/>
              <a:cs typeface="Calibri"/>
              <a:sym typeface="Calibri"/>
            </a:endParaRPr>
          </a:p>
          <a:p>
            <a:pPr marL="0" lvl="0" indent="0" algn="ctr" rtl="0">
              <a:spcBef>
                <a:spcPts val="0"/>
              </a:spcBef>
              <a:spcAft>
                <a:spcPts val="0"/>
              </a:spcAft>
              <a:buNone/>
            </a:pPr>
            <a:r>
              <a:rPr lang="en-US">
                <a:solidFill>
                  <a:srgbClr val="9E9E9E"/>
                </a:solidFill>
                <a:latin typeface="Calibri"/>
                <a:ea typeface="Calibri"/>
                <a:cs typeface="Calibri"/>
                <a:sym typeface="Calibri"/>
              </a:rPr>
              <a:t>To help our customers get started, offer them a 15-days free with 3 capture licenses and 3 device licenses. Daily processing limitation apply.</a:t>
            </a:r>
            <a:endParaRPr>
              <a:solidFill>
                <a:srgbClr val="9E9E9E"/>
              </a:solidFill>
              <a:latin typeface="Calibri"/>
              <a:ea typeface="Calibri"/>
              <a:cs typeface="Calibri"/>
              <a:sym typeface="Calibri"/>
            </a:endParaRPr>
          </a:p>
          <a:p>
            <a:pPr marL="0" lvl="0" indent="0" algn="ctr" rtl="0">
              <a:spcBef>
                <a:spcPts val="0"/>
              </a:spcBef>
              <a:spcAft>
                <a:spcPts val="0"/>
              </a:spcAft>
              <a:buNone/>
            </a:pPr>
            <a:r>
              <a:rPr lang="en-US">
                <a:solidFill>
                  <a:srgbClr val="9E9E9E"/>
                </a:solidFill>
                <a:latin typeface="Calibri"/>
                <a:ea typeface="Calibri"/>
                <a:cs typeface="Calibri"/>
                <a:sym typeface="Calibri"/>
              </a:rPr>
              <a:t>Request a Trial license here: </a:t>
            </a:r>
            <a:endParaRPr>
              <a:solidFill>
                <a:srgbClr val="9E9E9E"/>
              </a:solidFill>
              <a:latin typeface="Calibri"/>
              <a:ea typeface="Calibri"/>
              <a:cs typeface="Calibri"/>
              <a:sym typeface="Calibri"/>
            </a:endParaRPr>
          </a:p>
          <a:p>
            <a:pPr marL="0" lvl="0" indent="0" algn="ctr" rtl="0">
              <a:spcBef>
                <a:spcPts val="0"/>
              </a:spcBef>
              <a:spcAft>
                <a:spcPts val="0"/>
              </a:spcAft>
              <a:buNone/>
            </a:pPr>
            <a:r>
              <a:rPr lang="en-US" u="sng">
                <a:solidFill>
                  <a:schemeClr val="hlink"/>
                </a:solidFill>
                <a:latin typeface="Calibri"/>
                <a:ea typeface="Calibri"/>
                <a:cs typeface="Calibri"/>
                <a:sym typeface="Calibri"/>
                <a:hlinkClick r:id="rId4"/>
              </a:rPr>
              <a:t>DispatcherStratus.com</a:t>
            </a:r>
            <a:endParaRPr>
              <a:solidFill>
                <a:srgbClr val="9E9E9E"/>
              </a:solidFill>
              <a:latin typeface="Calibri"/>
              <a:ea typeface="Calibri"/>
              <a:cs typeface="Calibri"/>
              <a:sym typeface="Calibri"/>
            </a:endParaRPr>
          </a:p>
          <a:p>
            <a:pPr marL="0" lvl="0" indent="0" algn="ctr" rtl="0">
              <a:spcBef>
                <a:spcPts val="0"/>
              </a:spcBef>
              <a:spcAft>
                <a:spcPts val="0"/>
              </a:spcAft>
              <a:buClr>
                <a:schemeClr val="dk1"/>
              </a:buClr>
              <a:buSzPts val="1800"/>
              <a:buFont typeface="Arial"/>
              <a:buNone/>
            </a:pPr>
            <a:endParaRPr>
              <a:solidFill>
                <a:srgbClr val="9E9E9E"/>
              </a:solidFill>
              <a:latin typeface="Calibri"/>
              <a:ea typeface="Calibri"/>
              <a:cs typeface="Calibri"/>
              <a:sym typeface="Calibri"/>
            </a:endParaRPr>
          </a:p>
          <a:p>
            <a:pPr marL="0" marR="5080" lvl="0" indent="0" algn="ctr" rtl="0">
              <a:spcBef>
                <a:spcPts val="0"/>
              </a:spcBef>
              <a:spcAft>
                <a:spcPts val="0"/>
              </a:spcAft>
              <a:buClr>
                <a:schemeClr val="dk1"/>
              </a:buClr>
              <a:buSzPts val="1702"/>
              <a:buFont typeface="Arial"/>
              <a:buNone/>
            </a:pPr>
            <a:endParaRPr>
              <a:solidFill>
                <a:srgbClr val="9E9E9E"/>
              </a:solidFill>
              <a:latin typeface="Calibri"/>
              <a:ea typeface="Calibri"/>
              <a:cs typeface="Calibri"/>
              <a:sym typeface="Calibri"/>
            </a:endParaRPr>
          </a:p>
          <a:p>
            <a:pPr marL="0" marR="5080" lvl="0" indent="0" algn="ctr" rtl="0">
              <a:spcBef>
                <a:spcPts val="0"/>
              </a:spcBef>
              <a:spcAft>
                <a:spcPts val="0"/>
              </a:spcAft>
              <a:buClr>
                <a:schemeClr val="dk1"/>
              </a:buClr>
              <a:buSzPts val="1702"/>
              <a:buFont typeface="Arial"/>
              <a:buNone/>
            </a:pPr>
            <a:r>
              <a:rPr lang="en-US">
                <a:solidFill>
                  <a:srgbClr val="9E9E9E"/>
                </a:solidFill>
                <a:latin typeface="Calibri"/>
                <a:ea typeface="Calibri"/>
                <a:cs typeface="Calibri"/>
                <a:sym typeface="Calibri"/>
              </a:rPr>
              <a:t>Comprehensive help for Dispatcher Stratus </a:t>
            </a:r>
            <a:r>
              <a:rPr lang="en-US" u="sng">
                <a:solidFill>
                  <a:schemeClr val="hlink"/>
                </a:solidFill>
                <a:latin typeface="Calibri"/>
                <a:ea typeface="Calibri"/>
                <a:cs typeface="Calibri"/>
                <a:sym typeface="Calibri"/>
                <a:hlinkClick r:id="rId5"/>
              </a:rPr>
              <a:t>help.DispatcherStratus.com</a:t>
            </a:r>
            <a:r>
              <a:rPr lang="en-US">
                <a:solidFill>
                  <a:srgbClr val="9E9E9E"/>
                </a:solidFill>
                <a:latin typeface="Calibri"/>
                <a:ea typeface="Calibri"/>
                <a:cs typeface="Calibri"/>
                <a:sym typeface="Calibri"/>
              </a:rPr>
              <a:t> </a:t>
            </a:r>
            <a:endParaRPr sz="1800">
              <a:solidFill>
                <a:srgbClr val="274E13"/>
              </a:solidFill>
              <a:latin typeface="Calibri"/>
              <a:ea typeface="Calibri"/>
              <a:cs typeface="Calibri"/>
              <a:sym typeface="Calibri"/>
            </a:endParaRPr>
          </a:p>
        </p:txBody>
      </p:sp>
      <p:sp>
        <p:nvSpPr>
          <p:cNvPr id="342" name="Google Shape;342;p30"/>
          <p:cNvSpPr txBox="1"/>
          <p:nvPr/>
        </p:nvSpPr>
        <p:spPr>
          <a:xfrm>
            <a:off x="824475" y="911875"/>
            <a:ext cx="4467300" cy="410100"/>
          </a:xfrm>
          <a:prstGeom prst="rect">
            <a:avLst/>
          </a:prstGeom>
          <a:noFill/>
          <a:ln>
            <a:noFill/>
          </a:ln>
        </p:spPr>
        <p:txBody>
          <a:bodyPr spcFirstLastPara="1" wrap="square" lIns="0" tIns="9425" rIns="0" bIns="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NFR LICENSE</a:t>
            </a:r>
            <a:endParaRPr sz="2500">
              <a:solidFill>
                <a:srgbClr val="38256E"/>
              </a:solidFill>
              <a:latin typeface="Calibri"/>
              <a:ea typeface="Calibri"/>
              <a:cs typeface="Calibri"/>
              <a:sym typeface="Calibri"/>
            </a:endParaRPr>
          </a:p>
        </p:txBody>
      </p:sp>
      <p:pic>
        <p:nvPicPr>
          <p:cNvPr id="343" name="Google Shape;343;p30"/>
          <p:cNvPicPr preferRelativeResize="0"/>
          <p:nvPr/>
        </p:nvPicPr>
        <p:blipFill>
          <a:blip r:embed="rId6">
            <a:alphaModFix/>
          </a:blip>
          <a:stretch>
            <a:fillRect/>
          </a:stretch>
        </p:blipFill>
        <p:spPr>
          <a:xfrm>
            <a:off x="146275" y="241325"/>
            <a:ext cx="1836076" cy="441950"/>
          </a:xfrm>
          <a:prstGeom prst="rect">
            <a:avLst/>
          </a:prstGeom>
          <a:noFill/>
          <a:ln>
            <a:noFill/>
          </a:ln>
        </p:spPr>
      </p:pic>
      <p:pic>
        <p:nvPicPr>
          <p:cNvPr id="344" name="Google Shape;344;p30"/>
          <p:cNvPicPr preferRelativeResize="0"/>
          <p:nvPr/>
        </p:nvPicPr>
        <p:blipFill>
          <a:blip r:embed="rId7">
            <a:alphaModFix/>
          </a:blip>
          <a:stretch>
            <a:fillRect/>
          </a:stretch>
        </p:blipFill>
        <p:spPr>
          <a:xfrm>
            <a:off x="5644097" y="258975"/>
            <a:ext cx="3958230" cy="3025800"/>
          </a:xfrm>
          <a:prstGeom prst="rect">
            <a:avLst/>
          </a:prstGeom>
          <a:noFill/>
          <a:ln>
            <a:noFill/>
          </a:ln>
        </p:spPr>
      </p:pic>
      <p:sp>
        <p:nvSpPr>
          <p:cNvPr id="345" name="Google Shape;345;p30"/>
          <p:cNvSpPr txBox="1"/>
          <p:nvPr/>
        </p:nvSpPr>
        <p:spPr>
          <a:xfrm>
            <a:off x="6140175" y="473525"/>
            <a:ext cx="3357300" cy="1017300"/>
          </a:xfrm>
          <a:prstGeom prst="rect">
            <a:avLst/>
          </a:prstGeom>
          <a:noFill/>
          <a:ln>
            <a:noFill/>
          </a:ln>
        </p:spPr>
        <p:txBody>
          <a:bodyPr spcFirstLastPara="1" wrap="square" lIns="91425" tIns="91425" rIns="91425" bIns="91425" anchor="t" anchorCtr="0">
            <a:spAutoFit/>
          </a:bodyPr>
          <a:lstStyle/>
          <a:p>
            <a:pPr marL="0" lvl="0" indent="0" algn="ctr" rtl="0">
              <a:lnSpc>
                <a:spcPct val="75000"/>
              </a:lnSpc>
              <a:spcBef>
                <a:spcPts val="0"/>
              </a:spcBef>
              <a:spcAft>
                <a:spcPts val="0"/>
              </a:spcAft>
              <a:buNone/>
            </a:pPr>
            <a:r>
              <a:rPr lang="en-US" b="1">
                <a:solidFill>
                  <a:srgbClr val="38256E"/>
                </a:solidFill>
                <a:latin typeface="Calibri"/>
                <a:ea typeface="Calibri"/>
                <a:cs typeface="Calibri"/>
                <a:sym typeface="Calibri"/>
              </a:rPr>
              <a:t>DISPATCHER </a:t>
            </a:r>
            <a:endParaRPr b="1">
              <a:solidFill>
                <a:srgbClr val="38256E"/>
              </a:solidFill>
              <a:latin typeface="Calibri"/>
              <a:ea typeface="Calibri"/>
              <a:cs typeface="Calibri"/>
              <a:sym typeface="Calibri"/>
            </a:endParaRPr>
          </a:p>
          <a:p>
            <a:pPr marL="0" lvl="0" indent="0" algn="ctr" rtl="0">
              <a:lnSpc>
                <a:spcPct val="75000"/>
              </a:lnSpc>
              <a:spcBef>
                <a:spcPts val="0"/>
              </a:spcBef>
              <a:spcAft>
                <a:spcPts val="0"/>
              </a:spcAft>
              <a:buNone/>
            </a:pPr>
            <a:r>
              <a:rPr lang="en-US" sz="2300" b="1">
                <a:solidFill>
                  <a:srgbClr val="38256E"/>
                </a:solidFill>
                <a:latin typeface="Calibri"/>
                <a:ea typeface="Calibri"/>
                <a:cs typeface="Calibri"/>
                <a:sym typeface="Calibri"/>
              </a:rPr>
              <a:t>Stratus</a:t>
            </a:r>
            <a:endParaRPr sz="2300" b="1">
              <a:solidFill>
                <a:srgbClr val="38256E"/>
              </a:solidFill>
              <a:latin typeface="Calibri"/>
              <a:ea typeface="Calibri"/>
              <a:cs typeface="Calibri"/>
              <a:sym typeface="Calibri"/>
            </a:endParaRPr>
          </a:p>
          <a:p>
            <a:pPr marL="0" lvl="0" indent="0" algn="ctr" rtl="0">
              <a:lnSpc>
                <a:spcPct val="75000"/>
              </a:lnSpc>
              <a:spcBef>
                <a:spcPts val="1000"/>
              </a:spcBef>
              <a:spcAft>
                <a:spcPts val="0"/>
              </a:spcAft>
              <a:buNone/>
            </a:pPr>
            <a:r>
              <a:rPr lang="en-US" sz="1200">
                <a:solidFill>
                  <a:srgbClr val="9E9E9E"/>
                </a:solidFill>
                <a:latin typeface="Calibri"/>
                <a:ea typeface="Calibri"/>
                <a:cs typeface="Calibri"/>
                <a:sym typeface="Calibri"/>
              </a:rPr>
              <a:t>Automating admin tasks and </a:t>
            </a:r>
            <a:endParaRPr sz="1200">
              <a:solidFill>
                <a:srgbClr val="9E9E9E"/>
              </a:solidFill>
              <a:latin typeface="Calibri"/>
              <a:ea typeface="Calibri"/>
              <a:cs typeface="Calibri"/>
              <a:sym typeface="Calibri"/>
            </a:endParaRPr>
          </a:p>
          <a:p>
            <a:pPr marL="0" lvl="0" indent="0" algn="ctr" rtl="0">
              <a:lnSpc>
                <a:spcPct val="75000"/>
              </a:lnSpc>
              <a:spcBef>
                <a:spcPts val="0"/>
              </a:spcBef>
              <a:spcAft>
                <a:spcPts val="0"/>
              </a:spcAft>
              <a:buNone/>
            </a:pPr>
            <a:r>
              <a:rPr lang="en-US" sz="1200">
                <a:solidFill>
                  <a:srgbClr val="9E9E9E"/>
                </a:solidFill>
                <a:latin typeface="Calibri"/>
                <a:ea typeface="Calibri"/>
                <a:cs typeface="Calibri"/>
                <a:sym typeface="Calibri"/>
              </a:rPr>
              <a:t>workflows that involve human input.</a:t>
            </a:r>
            <a:endParaRPr sz="1200">
              <a:solidFill>
                <a:srgbClr val="9E9E9E"/>
              </a:solidFill>
              <a:latin typeface="Calibri"/>
              <a:ea typeface="Calibri"/>
              <a:cs typeface="Calibri"/>
              <a:sym typeface="Calibri"/>
            </a:endParaRPr>
          </a:p>
        </p:txBody>
      </p:sp>
      <p:pic>
        <p:nvPicPr>
          <p:cNvPr id="346" name="Google Shape;346;p30"/>
          <p:cNvPicPr preferRelativeResize="0"/>
          <p:nvPr/>
        </p:nvPicPr>
        <p:blipFill>
          <a:blip r:embed="rId8">
            <a:alphaModFix/>
          </a:blip>
          <a:stretch>
            <a:fillRect/>
          </a:stretch>
        </p:blipFill>
        <p:spPr>
          <a:xfrm>
            <a:off x="6418475" y="1484825"/>
            <a:ext cx="2887506" cy="409950"/>
          </a:xfrm>
          <a:prstGeom prst="rect">
            <a:avLst/>
          </a:prstGeom>
          <a:noFill/>
          <a:ln>
            <a:noFill/>
          </a:ln>
          <a:effectLst>
            <a:outerShdw blurRad="57150" dist="19050" dir="5400000" algn="bl" rotWithShape="0">
              <a:schemeClr val="accent4">
                <a:alpha val="50000"/>
              </a:schemeClr>
            </a:outerShdw>
          </a:effectLst>
        </p:spPr>
      </p:pic>
      <p:sp>
        <p:nvSpPr>
          <p:cNvPr id="347" name="Google Shape;347;p30"/>
          <p:cNvSpPr txBox="1"/>
          <p:nvPr/>
        </p:nvSpPr>
        <p:spPr>
          <a:xfrm>
            <a:off x="6888375" y="1464650"/>
            <a:ext cx="1776300" cy="450300"/>
          </a:xfrm>
          <a:prstGeom prst="rect">
            <a:avLst/>
          </a:prstGeom>
          <a:noFill/>
          <a:ln>
            <a:noFill/>
          </a:ln>
        </p:spPr>
        <p:txBody>
          <a:bodyPr spcFirstLastPara="1" wrap="square" lIns="91425" tIns="91425" rIns="91425" bIns="91425" anchor="t" anchorCtr="0">
            <a:spAutoFit/>
          </a:bodyPr>
          <a:lstStyle/>
          <a:p>
            <a:pPr marL="0" lvl="0" indent="0" algn="ctr" rtl="0">
              <a:lnSpc>
                <a:spcPct val="75000"/>
              </a:lnSpc>
              <a:spcBef>
                <a:spcPts val="0"/>
              </a:spcBef>
              <a:spcAft>
                <a:spcPts val="0"/>
              </a:spcAft>
              <a:buNone/>
            </a:pPr>
            <a:r>
              <a:rPr lang="en-US" sz="1300" b="1">
                <a:solidFill>
                  <a:schemeClr val="lt1"/>
                </a:solidFill>
                <a:latin typeface="Calibri"/>
                <a:ea typeface="Calibri"/>
                <a:cs typeface="Calibri"/>
                <a:sym typeface="Calibri"/>
              </a:rPr>
              <a:t>Contact For Pricing</a:t>
            </a:r>
            <a:endParaRPr sz="1300" b="1">
              <a:solidFill>
                <a:schemeClr val="lt1"/>
              </a:solidFill>
              <a:latin typeface="Calibri"/>
              <a:ea typeface="Calibri"/>
              <a:cs typeface="Calibri"/>
              <a:sym typeface="Calibri"/>
            </a:endParaRPr>
          </a:p>
          <a:p>
            <a:pPr marL="0" lvl="0" indent="0" algn="ctr" rtl="0">
              <a:lnSpc>
                <a:spcPct val="75000"/>
              </a:lnSpc>
              <a:spcBef>
                <a:spcPts val="0"/>
              </a:spcBef>
              <a:spcAft>
                <a:spcPts val="0"/>
              </a:spcAft>
              <a:buNone/>
            </a:pPr>
            <a:r>
              <a:rPr lang="en-US" sz="1000" b="1">
                <a:solidFill>
                  <a:schemeClr val="lt1"/>
                </a:solidFill>
                <a:latin typeface="Calibri"/>
                <a:ea typeface="Calibri"/>
                <a:cs typeface="Calibri"/>
                <a:sym typeface="Calibri"/>
              </a:rPr>
              <a:t>(annual term)</a:t>
            </a:r>
            <a:endParaRPr sz="1000" b="1">
              <a:solidFill>
                <a:schemeClr val="lt1"/>
              </a:solidFill>
              <a:latin typeface="Calibri"/>
              <a:ea typeface="Calibri"/>
              <a:cs typeface="Calibri"/>
              <a:sym typeface="Calibri"/>
            </a:endParaRPr>
          </a:p>
        </p:txBody>
      </p:sp>
      <p:pic>
        <p:nvPicPr>
          <p:cNvPr id="348" name="Google Shape;348;p30"/>
          <p:cNvPicPr preferRelativeResize="0"/>
          <p:nvPr/>
        </p:nvPicPr>
        <p:blipFill>
          <a:blip r:embed="rId9">
            <a:alphaModFix/>
          </a:blip>
          <a:stretch>
            <a:fillRect/>
          </a:stretch>
        </p:blipFill>
        <p:spPr>
          <a:xfrm>
            <a:off x="7080150" y="2732338"/>
            <a:ext cx="1086125" cy="601875"/>
          </a:xfrm>
          <a:prstGeom prst="rect">
            <a:avLst/>
          </a:prstGeom>
          <a:noFill/>
          <a:ln>
            <a:noFill/>
          </a:ln>
          <a:effectLst>
            <a:outerShdw blurRad="57150" dist="19050" dir="5400000" algn="bl" rotWithShape="0">
              <a:schemeClr val="accent4">
                <a:alpha val="50000"/>
              </a:schemeClr>
            </a:outerShdw>
          </a:effectLst>
        </p:spPr>
      </p:pic>
      <p:sp>
        <p:nvSpPr>
          <p:cNvPr id="349" name="Google Shape;349;p30"/>
          <p:cNvSpPr txBox="1"/>
          <p:nvPr/>
        </p:nvSpPr>
        <p:spPr>
          <a:xfrm>
            <a:off x="7139313" y="2790875"/>
            <a:ext cx="967800" cy="484800"/>
          </a:xfrm>
          <a:prstGeom prst="rect">
            <a:avLst/>
          </a:prstGeom>
          <a:noFill/>
          <a:ln>
            <a:noFill/>
          </a:ln>
        </p:spPr>
        <p:txBody>
          <a:bodyPr spcFirstLastPara="1" wrap="square" lIns="91425" tIns="91425" rIns="91425" bIns="91425" anchor="t" anchorCtr="0">
            <a:noAutofit/>
          </a:bodyPr>
          <a:lstStyle/>
          <a:p>
            <a:pPr marL="0" lvl="0" indent="0" algn="ctr" rtl="0">
              <a:lnSpc>
                <a:spcPct val="75000"/>
              </a:lnSpc>
              <a:spcBef>
                <a:spcPts val="0"/>
              </a:spcBef>
              <a:spcAft>
                <a:spcPts val="0"/>
              </a:spcAft>
              <a:buNone/>
            </a:pPr>
            <a:r>
              <a:rPr lang="en-US" sz="1600" b="1">
                <a:solidFill>
                  <a:schemeClr val="lt1"/>
                </a:solidFill>
                <a:latin typeface="Calibri"/>
                <a:ea typeface="Calibri"/>
                <a:cs typeface="Calibri"/>
                <a:sym typeface="Calibri"/>
              </a:rPr>
              <a:t>Learn</a:t>
            </a:r>
            <a:endParaRPr sz="1600" b="1">
              <a:solidFill>
                <a:schemeClr val="lt1"/>
              </a:solidFill>
              <a:latin typeface="Calibri"/>
              <a:ea typeface="Calibri"/>
              <a:cs typeface="Calibri"/>
              <a:sym typeface="Calibri"/>
            </a:endParaRPr>
          </a:p>
          <a:p>
            <a:pPr marL="0" lvl="0" indent="0" algn="ctr" rtl="0">
              <a:lnSpc>
                <a:spcPct val="75000"/>
              </a:lnSpc>
              <a:spcBef>
                <a:spcPts val="0"/>
              </a:spcBef>
              <a:spcAft>
                <a:spcPts val="0"/>
              </a:spcAft>
              <a:buNone/>
            </a:pPr>
            <a:r>
              <a:rPr lang="en-US" sz="1600" b="1">
                <a:solidFill>
                  <a:schemeClr val="lt1"/>
                </a:solidFill>
                <a:latin typeface="Calibri"/>
                <a:ea typeface="Calibri"/>
                <a:cs typeface="Calibri"/>
                <a:sym typeface="Calibri"/>
              </a:rPr>
              <a:t>MORE!</a:t>
            </a:r>
            <a:endParaRPr sz="1500">
              <a:solidFill>
                <a:schemeClr val="dk1"/>
              </a:solidFill>
              <a:latin typeface="Calibri"/>
              <a:ea typeface="Calibri"/>
              <a:cs typeface="Calibri"/>
              <a:sym typeface="Calibri"/>
            </a:endParaRPr>
          </a:p>
        </p:txBody>
      </p:sp>
      <p:pic>
        <p:nvPicPr>
          <p:cNvPr id="350" name="Google Shape;350;p30"/>
          <p:cNvPicPr preferRelativeResize="0"/>
          <p:nvPr/>
        </p:nvPicPr>
        <p:blipFill>
          <a:blip r:embed="rId10">
            <a:alphaModFix/>
          </a:blip>
          <a:stretch>
            <a:fillRect/>
          </a:stretch>
        </p:blipFill>
        <p:spPr>
          <a:xfrm>
            <a:off x="9050600" y="1805100"/>
            <a:ext cx="2051291" cy="1793474"/>
          </a:xfrm>
          <a:prstGeom prst="rect">
            <a:avLst/>
          </a:prstGeom>
          <a:noFill/>
          <a:ln>
            <a:noFill/>
          </a:ln>
        </p:spPr>
      </p:pic>
      <p:sp>
        <p:nvSpPr>
          <p:cNvPr id="351" name="Google Shape;351;p30"/>
          <p:cNvSpPr txBox="1"/>
          <p:nvPr/>
        </p:nvSpPr>
        <p:spPr>
          <a:xfrm>
            <a:off x="6326675" y="1829000"/>
            <a:ext cx="30711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Designed for businesses who want to enhance processes across the entire organization. Adding to the proven Dispatcher family of document workflows solutions with people-based workflows to open up a whole new range of tasks that can be optimized.</a:t>
            </a:r>
            <a:endParaRPr sz="1000">
              <a:solidFill>
                <a:srgbClr val="38256E"/>
              </a:solidFill>
              <a:latin typeface="Calibri"/>
              <a:ea typeface="Calibri"/>
              <a:cs typeface="Calibri"/>
              <a:sym typeface="Calibri"/>
            </a:endParaRPr>
          </a:p>
        </p:txBody>
      </p:sp>
      <p:pic>
        <p:nvPicPr>
          <p:cNvPr id="352" name="Google Shape;352;p30"/>
          <p:cNvPicPr preferRelativeResize="0"/>
          <p:nvPr/>
        </p:nvPicPr>
        <p:blipFill>
          <a:blip r:embed="rId11">
            <a:alphaModFix/>
          </a:blip>
          <a:stretch>
            <a:fillRect/>
          </a:stretch>
        </p:blipFill>
        <p:spPr>
          <a:xfrm>
            <a:off x="7078501" y="3235428"/>
            <a:ext cx="3456399" cy="2910893"/>
          </a:xfrm>
          <a:prstGeom prst="rect">
            <a:avLst/>
          </a:prstGeom>
          <a:noFill/>
          <a:ln>
            <a:noFill/>
          </a:ln>
        </p:spPr>
      </p:pic>
      <p:sp>
        <p:nvSpPr>
          <p:cNvPr id="353" name="Google Shape;353;p30"/>
          <p:cNvSpPr txBox="1"/>
          <p:nvPr/>
        </p:nvSpPr>
        <p:spPr>
          <a:xfrm>
            <a:off x="7467950" y="3508725"/>
            <a:ext cx="2530500" cy="1017300"/>
          </a:xfrm>
          <a:prstGeom prst="rect">
            <a:avLst/>
          </a:prstGeom>
          <a:noFill/>
          <a:ln>
            <a:noFill/>
          </a:ln>
        </p:spPr>
        <p:txBody>
          <a:bodyPr spcFirstLastPara="1" wrap="square" lIns="91425" tIns="91425" rIns="91425" bIns="91425" anchor="t" anchorCtr="0">
            <a:spAutoFit/>
          </a:bodyPr>
          <a:lstStyle/>
          <a:p>
            <a:pPr marL="0" lvl="0" indent="0" algn="ctr" rtl="0">
              <a:lnSpc>
                <a:spcPct val="75000"/>
              </a:lnSpc>
              <a:spcBef>
                <a:spcPts val="0"/>
              </a:spcBef>
              <a:spcAft>
                <a:spcPts val="0"/>
              </a:spcAft>
              <a:buNone/>
            </a:pPr>
            <a:r>
              <a:rPr lang="en-US" b="1">
                <a:solidFill>
                  <a:srgbClr val="38256E"/>
                </a:solidFill>
                <a:latin typeface="Calibri"/>
                <a:ea typeface="Calibri"/>
                <a:cs typeface="Calibri"/>
                <a:sym typeface="Calibri"/>
              </a:rPr>
              <a:t>DISPATCHER </a:t>
            </a:r>
            <a:endParaRPr sz="2300" b="1">
              <a:solidFill>
                <a:srgbClr val="38256E"/>
              </a:solidFill>
              <a:latin typeface="Calibri"/>
              <a:ea typeface="Calibri"/>
              <a:cs typeface="Calibri"/>
              <a:sym typeface="Calibri"/>
            </a:endParaRPr>
          </a:p>
          <a:p>
            <a:pPr marL="0" marR="0" lvl="0" indent="0" algn="ctr" rtl="0">
              <a:lnSpc>
                <a:spcPct val="75000"/>
              </a:lnSpc>
              <a:spcBef>
                <a:spcPts val="0"/>
              </a:spcBef>
              <a:spcAft>
                <a:spcPts val="0"/>
              </a:spcAft>
              <a:buNone/>
            </a:pPr>
            <a:r>
              <a:rPr lang="en-US" sz="2300" b="1">
                <a:solidFill>
                  <a:srgbClr val="38256E"/>
                </a:solidFill>
                <a:latin typeface="Calibri"/>
                <a:ea typeface="Calibri"/>
                <a:cs typeface="Calibri"/>
                <a:sym typeface="Calibri"/>
              </a:rPr>
              <a:t>ScanTrip Cloud</a:t>
            </a:r>
            <a:endParaRPr sz="2300" b="1">
              <a:solidFill>
                <a:srgbClr val="38256E"/>
              </a:solidFill>
              <a:latin typeface="Calibri"/>
              <a:ea typeface="Calibri"/>
              <a:cs typeface="Calibri"/>
              <a:sym typeface="Calibri"/>
            </a:endParaRPr>
          </a:p>
          <a:p>
            <a:pPr marL="0" lvl="0" indent="0" algn="ctr" rtl="0">
              <a:lnSpc>
                <a:spcPct val="75000"/>
              </a:lnSpc>
              <a:spcBef>
                <a:spcPts val="1000"/>
              </a:spcBef>
              <a:spcAft>
                <a:spcPts val="0"/>
              </a:spcAft>
              <a:buNone/>
            </a:pPr>
            <a:r>
              <a:rPr lang="en-US" sz="1200">
                <a:solidFill>
                  <a:srgbClr val="9E9E9E"/>
                </a:solidFill>
                <a:latin typeface="Calibri"/>
                <a:ea typeface="Calibri"/>
                <a:cs typeface="Calibri"/>
                <a:sym typeface="Calibri"/>
              </a:rPr>
              <a:t>Cloud Based Document </a:t>
            </a:r>
            <a:endParaRPr sz="1200">
              <a:solidFill>
                <a:srgbClr val="9E9E9E"/>
              </a:solidFill>
              <a:latin typeface="Calibri"/>
              <a:ea typeface="Calibri"/>
              <a:cs typeface="Calibri"/>
              <a:sym typeface="Calibri"/>
            </a:endParaRPr>
          </a:p>
          <a:p>
            <a:pPr marL="0" lvl="0" indent="0" algn="ctr" rtl="0">
              <a:lnSpc>
                <a:spcPct val="75000"/>
              </a:lnSpc>
              <a:spcBef>
                <a:spcPts val="0"/>
              </a:spcBef>
              <a:spcAft>
                <a:spcPts val="0"/>
              </a:spcAft>
              <a:buNone/>
            </a:pPr>
            <a:r>
              <a:rPr lang="en-US" sz="1200">
                <a:solidFill>
                  <a:srgbClr val="9E9E9E"/>
                </a:solidFill>
                <a:latin typeface="Calibri"/>
                <a:ea typeface="Calibri"/>
                <a:cs typeface="Calibri"/>
                <a:sym typeface="Calibri"/>
              </a:rPr>
              <a:t>Scanning Management</a:t>
            </a:r>
            <a:endParaRPr sz="1200"/>
          </a:p>
        </p:txBody>
      </p:sp>
      <p:sp>
        <p:nvSpPr>
          <p:cNvPr id="354" name="Google Shape;354;p30"/>
          <p:cNvSpPr txBox="1"/>
          <p:nvPr/>
        </p:nvSpPr>
        <p:spPr>
          <a:xfrm>
            <a:off x="7444359" y="5107239"/>
            <a:ext cx="2829900" cy="492412"/>
          </a:xfrm>
          <a:prstGeom prst="rect">
            <a:avLst/>
          </a:prstGeom>
          <a:noFill/>
          <a:ln>
            <a:noFill/>
          </a:ln>
        </p:spPr>
        <p:txBody>
          <a:bodyPr spcFirstLastPara="1" wrap="square" lIns="91425" tIns="91425" rIns="91425" bIns="91425" anchor="t" anchorCtr="0">
            <a:spAutoFit/>
          </a:bodyPr>
          <a:lstStyle/>
          <a:p>
            <a:pPr marR="50800" algn="ctr"/>
            <a:r>
              <a:rPr lang="en-US" sz="1000" dirty="0">
                <a:solidFill>
                  <a:srgbClr val="38256E"/>
                </a:solidFill>
                <a:latin typeface="Calibri"/>
                <a:ea typeface="Calibri"/>
                <a:cs typeface="Calibri"/>
                <a:sym typeface="Calibri"/>
              </a:rPr>
              <a:t>Ideal for businesses with a focus on optimizing their simple document process workflows. </a:t>
            </a:r>
            <a:endParaRPr lang="en-US" sz="1000" dirty="0">
              <a:solidFill>
                <a:srgbClr val="38256E"/>
              </a:solidFill>
              <a:latin typeface="Calibri"/>
              <a:ea typeface="Calibri"/>
              <a:cs typeface="Calibri"/>
            </a:endParaRPr>
          </a:p>
        </p:txBody>
      </p:sp>
      <p:pic>
        <p:nvPicPr>
          <p:cNvPr id="355" name="Google Shape;355;p30"/>
          <p:cNvPicPr preferRelativeResize="0"/>
          <p:nvPr/>
        </p:nvPicPr>
        <p:blipFill>
          <a:blip r:embed="rId12">
            <a:alphaModFix/>
          </a:blip>
          <a:stretch>
            <a:fillRect/>
          </a:stretch>
        </p:blipFill>
        <p:spPr>
          <a:xfrm>
            <a:off x="7504251" y="4532200"/>
            <a:ext cx="2707398" cy="441950"/>
          </a:xfrm>
          <a:prstGeom prst="rect">
            <a:avLst/>
          </a:prstGeom>
          <a:noFill/>
          <a:ln>
            <a:noFill/>
          </a:ln>
          <a:effectLst>
            <a:outerShdw blurRad="57150" dist="19050" dir="5400000" algn="bl" rotWithShape="0">
              <a:schemeClr val="accent4">
                <a:alpha val="50000"/>
              </a:schemeClr>
            </a:outerShdw>
          </a:effectLst>
        </p:spPr>
      </p:pic>
      <p:sp>
        <p:nvSpPr>
          <p:cNvPr id="356" name="Google Shape;356;p30"/>
          <p:cNvSpPr txBox="1"/>
          <p:nvPr/>
        </p:nvSpPr>
        <p:spPr>
          <a:xfrm>
            <a:off x="7689900" y="4528025"/>
            <a:ext cx="2336100" cy="450300"/>
          </a:xfrm>
          <a:prstGeom prst="rect">
            <a:avLst/>
          </a:prstGeom>
          <a:noFill/>
          <a:ln>
            <a:noFill/>
          </a:ln>
        </p:spPr>
        <p:txBody>
          <a:bodyPr spcFirstLastPara="1" wrap="square" lIns="91425" tIns="91425" rIns="91425" bIns="91425" anchor="t" anchorCtr="0">
            <a:spAutoFit/>
          </a:bodyPr>
          <a:lstStyle/>
          <a:p>
            <a:pPr marL="0" lvl="0" indent="0" algn="ctr" rtl="0">
              <a:lnSpc>
                <a:spcPct val="75000"/>
              </a:lnSpc>
              <a:spcBef>
                <a:spcPts val="0"/>
              </a:spcBef>
              <a:spcAft>
                <a:spcPts val="0"/>
              </a:spcAft>
              <a:buNone/>
            </a:pPr>
            <a:r>
              <a:rPr lang="en-US" sz="1300" b="1">
                <a:solidFill>
                  <a:schemeClr val="lt1"/>
                </a:solidFill>
                <a:latin typeface="Calibri"/>
                <a:ea typeface="Calibri"/>
                <a:cs typeface="Calibri"/>
                <a:sym typeface="Calibri"/>
              </a:rPr>
              <a:t>Contact For Pricing</a:t>
            </a:r>
            <a:endParaRPr sz="1300" b="1">
              <a:solidFill>
                <a:schemeClr val="lt1"/>
              </a:solidFill>
              <a:latin typeface="Calibri"/>
              <a:ea typeface="Calibri"/>
              <a:cs typeface="Calibri"/>
              <a:sym typeface="Calibri"/>
            </a:endParaRPr>
          </a:p>
          <a:p>
            <a:pPr marL="0" lvl="0" indent="0" algn="ctr" rtl="0">
              <a:lnSpc>
                <a:spcPct val="75000"/>
              </a:lnSpc>
              <a:spcBef>
                <a:spcPts val="0"/>
              </a:spcBef>
              <a:spcAft>
                <a:spcPts val="0"/>
              </a:spcAft>
              <a:buNone/>
            </a:pPr>
            <a:r>
              <a:rPr lang="en-US" sz="1000" b="1">
                <a:solidFill>
                  <a:schemeClr val="lt1"/>
                </a:solidFill>
                <a:latin typeface="Calibri"/>
                <a:ea typeface="Calibri"/>
                <a:cs typeface="Calibri"/>
                <a:sym typeface="Calibri"/>
              </a:rPr>
              <a:t>(annual term)</a:t>
            </a:r>
            <a:endParaRPr sz="1000" b="1">
              <a:solidFill>
                <a:schemeClr val="lt1"/>
              </a:solidFill>
              <a:latin typeface="Calibri"/>
              <a:ea typeface="Calibri"/>
              <a:cs typeface="Calibri"/>
              <a:sym typeface="Calibri"/>
            </a:endParaRPr>
          </a:p>
        </p:txBody>
      </p:sp>
      <p:pic>
        <p:nvPicPr>
          <p:cNvPr id="357" name="Google Shape;357;p30"/>
          <p:cNvPicPr preferRelativeResize="0"/>
          <p:nvPr/>
        </p:nvPicPr>
        <p:blipFill>
          <a:blip r:embed="rId9">
            <a:alphaModFix/>
          </a:blip>
          <a:stretch>
            <a:fillRect/>
          </a:stretch>
        </p:blipFill>
        <p:spPr>
          <a:xfrm>
            <a:off x="9068925" y="5620650"/>
            <a:ext cx="1086125" cy="601875"/>
          </a:xfrm>
          <a:prstGeom prst="rect">
            <a:avLst/>
          </a:prstGeom>
          <a:noFill/>
          <a:ln>
            <a:noFill/>
          </a:ln>
          <a:effectLst>
            <a:outerShdw blurRad="57150" dist="19050" dir="5400000" algn="bl" rotWithShape="0">
              <a:schemeClr val="accent4">
                <a:alpha val="50000"/>
              </a:schemeClr>
            </a:outerShdw>
          </a:effectLst>
        </p:spPr>
      </p:pic>
      <p:sp>
        <p:nvSpPr>
          <p:cNvPr id="358" name="Google Shape;358;p30"/>
          <p:cNvSpPr txBox="1"/>
          <p:nvPr/>
        </p:nvSpPr>
        <p:spPr>
          <a:xfrm>
            <a:off x="9128088" y="5679187"/>
            <a:ext cx="967800" cy="484800"/>
          </a:xfrm>
          <a:prstGeom prst="rect">
            <a:avLst/>
          </a:prstGeom>
          <a:noFill/>
          <a:ln>
            <a:noFill/>
          </a:ln>
        </p:spPr>
        <p:txBody>
          <a:bodyPr spcFirstLastPara="1" wrap="square" lIns="91425" tIns="91425" rIns="91425" bIns="91425" anchor="t" anchorCtr="0">
            <a:noAutofit/>
          </a:bodyPr>
          <a:lstStyle/>
          <a:p>
            <a:pPr marL="0" lvl="0" indent="0" algn="ctr" rtl="0">
              <a:lnSpc>
                <a:spcPct val="75000"/>
              </a:lnSpc>
              <a:spcBef>
                <a:spcPts val="0"/>
              </a:spcBef>
              <a:spcAft>
                <a:spcPts val="0"/>
              </a:spcAft>
              <a:buNone/>
            </a:pPr>
            <a:r>
              <a:rPr lang="en-US" sz="1600" b="1">
                <a:solidFill>
                  <a:schemeClr val="lt1"/>
                </a:solidFill>
                <a:latin typeface="Calibri"/>
                <a:ea typeface="Calibri"/>
                <a:cs typeface="Calibri"/>
                <a:sym typeface="Calibri"/>
              </a:rPr>
              <a:t>Learn</a:t>
            </a:r>
            <a:endParaRPr sz="1600" b="1">
              <a:solidFill>
                <a:schemeClr val="lt1"/>
              </a:solidFill>
              <a:latin typeface="Calibri"/>
              <a:ea typeface="Calibri"/>
              <a:cs typeface="Calibri"/>
              <a:sym typeface="Calibri"/>
            </a:endParaRPr>
          </a:p>
          <a:p>
            <a:pPr marL="0" lvl="0" indent="0" algn="ctr" rtl="0">
              <a:lnSpc>
                <a:spcPct val="75000"/>
              </a:lnSpc>
              <a:spcBef>
                <a:spcPts val="0"/>
              </a:spcBef>
              <a:spcAft>
                <a:spcPts val="0"/>
              </a:spcAft>
              <a:buNone/>
            </a:pPr>
            <a:r>
              <a:rPr lang="en-US" sz="1600" b="1">
                <a:solidFill>
                  <a:schemeClr val="lt1"/>
                </a:solidFill>
                <a:latin typeface="Calibri"/>
                <a:ea typeface="Calibri"/>
                <a:cs typeface="Calibri"/>
                <a:sym typeface="Calibri"/>
              </a:rPr>
              <a:t>MORE!</a:t>
            </a:r>
            <a:endParaRPr sz="1500">
              <a:solidFill>
                <a:schemeClr val="dk1"/>
              </a:solidFill>
              <a:latin typeface="Calibri"/>
              <a:ea typeface="Calibri"/>
              <a:cs typeface="Calibri"/>
              <a:sym typeface="Calibri"/>
            </a:endParaRPr>
          </a:p>
        </p:txBody>
      </p:sp>
      <p:pic>
        <p:nvPicPr>
          <p:cNvPr id="359" name="Google Shape;359;p30"/>
          <p:cNvPicPr preferRelativeResize="0"/>
          <p:nvPr/>
        </p:nvPicPr>
        <p:blipFill>
          <a:blip r:embed="rId13">
            <a:alphaModFix/>
          </a:blip>
          <a:stretch>
            <a:fillRect/>
          </a:stretch>
        </p:blipFill>
        <p:spPr>
          <a:xfrm>
            <a:off x="6205675" y="4304001"/>
            <a:ext cx="1429674" cy="1609896"/>
          </a:xfrm>
          <a:prstGeom prst="rect">
            <a:avLst/>
          </a:prstGeom>
          <a:noFill/>
          <a:ln>
            <a:noFill/>
          </a:ln>
        </p:spPr>
      </p:pic>
      <p:sp>
        <p:nvSpPr>
          <p:cNvPr id="360" name="Google Shape;360;p30"/>
          <p:cNvSpPr/>
          <p:nvPr/>
        </p:nvSpPr>
        <p:spPr>
          <a:xfrm>
            <a:off x="10431185" y="5393138"/>
            <a:ext cx="1089300" cy="1090200"/>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7"/>
          <p:cNvSpPr txBox="1">
            <a:spLocks noGrp="1"/>
          </p:cNvSpPr>
          <p:nvPr>
            <p:ph type="sldNum" idx="12"/>
          </p:nvPr>
        </p:nvSpPr>
        <p:spPr>
          <a:xfrm>
            <a:off x="11059188" y="6160111"/>
            <a:ext cx="419700" cy="23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fld id="{00000000-1234-1234-1234-123412341234}" type="slidenum">
              <a:rPr lang="en-US"/>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a:t>
            </a:fld>
            <a:endParaRPr/>
          </a:p>
        </p:txBody>
      </p:sp>
      <p:sp>
        <p:nvSpPr>
          <p:cNvPr id="135" name="Google Shape;135;p14"/>
          <p:cNvSpPr txBox="1"/>
          <p:nvPr/>
        </p:nvSpPr>
        <p:spPr>
          <a:xfrm>
            <a:off x="911225" y="1174175"/>
            <a:ext cx="5032500" cy="4600500"/>
          </a:xfrm>
          <a:prstGeom prst="rect">
            <a:avLst/>
          </a:prstGeom>
          <a:noFill/>
          <a:ln>
            <a:noFill/>
          </a:ln>
        </p:spPr>
        <p:txBody>
          <a:bodyPr spcFirstLastPara="1" wrap="square" lIns="0" tIns="9000" rIns="0" bIns="0" anchor="t" anchorCtr="0">
            <a:spAutoFit/>
          </a:bodyPr>
          <a:lstStyle/>
          <a:p>
            <a:pPr marL="0" marR="5080" lvl="0" indent="0" algn="l" rtl="0">
              <a:spcBef>
                <a:spcPts val="0"/>
              </a:spcBef>
              <a:spcAft>
                <a:spcPts val="0"/>
              </a:spcAft>
              <a:buNone/>
            </a:pPr>
            <a:r>
              <a:rPr lang="en-US" b="1">
                <a:solidFill>
                  <a:srgbClr val="8E7CC3"/>
                </a:solidFill>
                <a:latin typeface="Calibri"/>
                <a:ea typeface="Calibri"/>
                <a:cs typeface="Calibri"/>
                <a:sym typeface="Calibri"/>
              </a:rPr>
              <a:t>Initial Order Components:</a:t>
            </a:r>
            <a:endParaRPr b="1">
              <a:solidFill>
                <a:srgbClr val="38256E"/>
              </a:solidFill>
              <a:latin typeface="Calibri"/>
              <a:ea typeface="Calibri"/>
              <a:cs typeface="Calibri"/>
              <a:sym typeface="Calibri"/>
            </a:endParaRPr>
          </a:p>
          <a:p>
            <a:pPr marL="0" marR="5080" lvl="0" indent="0" algn="l" rtl="0">
              <a:spcBef>
                <a:spcPts val="0"/>
              </a:spcBef>
              <a:spcAft>
                <a:spcPts val="0"/>
              </a:spcAft>
              <a:buNone/>
            </a:pPr>
            <a:endParaRPr b="1">
              <a:solidFill>
                <a:srgbClr val="38256E"/>
              </a:solidFill>
              <a:latin typeface="Calibri"/>
              <a:ea typeface="Calibri"/>
              <a:cs typeface="Calibri"/>
              <a:sym typeface="Calibri"/>
            </a:endParaRPr>
          </a:p>
          <a:p>
            <a:pPr marL="685800" marR="0" lvl="0" indent="-304800" algn="l" rtl="0">
              <a:lnSpc>
                <a:spcPct val="100000"/>
              </a:lnSpc>
              <a:spcBef>
                <a:spcPts val="0"/>
              </a:spcBef>
              <a:spcAft>
                <a:spcPts val="0"/>
              </a:spcAft>
              <a:buClr>
                <a:srgbClr val="38256E"/>
              </a:buClr>
              <a:buSzPts val="1200"/>
              <a:buFont typeface="Calibri"/>
              <a:buChar char="●"/>
            </a:pPr>
            <a:r>
              <a:rPr lang="en-US" sz="1200">
                <a:solidFill>
                  <a:srgbClr val="38256E"/>
                </a:solidFill>
                <a:latin typeface="Calibri"/>
                <a:ea typeface="Calibri"/>
                <a:cs typeface="Calibri"/>
                <a:sym typeface="Calibri"/>
              </a:rPr>
              <a:t>Device License(s) for each device or unique capture source</a:t>
            </a:r>
            <a:endParaRPr sz="1200">
              <a:solidFill>
                <a:srgbClr val="38256E"/>
              </a:solidFill>
              <a:latin typeface="Calibri"/>
              <a:ea typeface="Calibri"/>
              <a:cs typeface="Calibri"/>
              <a:sym typeface="Calibri"/>
            </a:endParaRPr>
          </a:p>
          <a:p>
            <a:pPr marL="1200150" marR="0" lvl="1" indent="-304800" algn="l" rtl="0">
              <a:lnSpc>
                <a:spcPct val="100000"/>
              </a:lnSpc>
              <a:spcBef>
                <a:spcPts val="0"/>
              </a:spcBef>
              <a:spcAft>
                <a:spcPts val="0"/>
              </a:spcAft>
              <a:buClr>
                <a:srgbClr val="38256E"/>
              </a:buClr>
              <a:buSzPts val="1200"/>
              <a:buFont typeface="Calibri"/>
              <a:buChar char="○"/>
            </a:pPr>
            <a:r>
              <a:rPr lang="en-US" sz="1200">
                <a:solidFill>
                  <a:srgbClr val="38256E"/>
                </a:solidFill>
                <a:latin typeface="Calibri"/>
                <a:ea typeface="Calibri"/>
                <a:cs typeface="Calibri"/>
                <a:sym typeface="Calibri"/>
              </a:rPr>
              <a:t>Valid for both Konica Minolta MFPs and Non-MFP Device Licenses (Stratus only)</a:t>
            </a:r>
            <a:endParaRPr sz="1200">
              <a:solidFill>
                <a:srgbClr val="38256E"/>
              </a:solidFill>
              <a:latin typeface="Calibri"/>
              <a:ea typeface="Calibri"/>
              <a:cs typeface="Calibri"/>
              <a:sym typeface="Calibri"/>
            </a:endParaRPr>
          </a:p>
          <a:p>
            <a:pPr marL="1200150" marR="5080" lvl="1" indent="-304800" algn="l" rtl="0">
              <a:lnSpc>
                <a:spcPct val="100000"/>
              </a:lnSpc>
              <a:spcBef>
                <a:spcPts val="0"/>
              </a:spcBef>
              <a:spcAft>
                <a:spcPts val="0"/>
              </a:spcAft>
              <a:buClr>
                <a:srgbClr val="38256E"/>
              </a:buClr>
              <a:buSzPts val="1200"/>
              <a:buFont typeface="Calibri"/>
              <a:buChar char="○"/>
            </a:pPr>
            <a:r>
              <a:rPr lang="en-US" sz="1200">
                <a:solidFill>
                  <a:srgbClr val="38256E"/>
                </a:solidFill>
                <a:latin typeface="Calibri"/>
                <a:ea typeface="Calibri"/>
                <a:cs typeface="Calibri"/>
                <a:sym typeface="Calibri"/>
              </a:rPr>
              <a:t>Volume discounts available for 1-9; 10-24; 25-49; 50+</a:t>
            </a:r>
            <a:endParaRPr sz="1200">
              <a:solidFill>
                <a:srgbClr val="38256E"/>
              </a:solidFill>
              <a:latin typeface="Calibri"/>
              <a:ea typeface="Calibri"/>
              <a:cs typeface="Calibri"/>
              <a:sym typeface="Calibri"/>
            </a:endParaRPr>
          </a:p>
          <a:p>
            <a:pPr marL="685800" marR="0" lvl="0" indent="-304800" algn="l" rtl="0">
              <a:lnSpc>
                <a:spcPct val="100000"/>
              </a:lnSpc>
              <a:spcBef>
                <a:spcPts val="1000"/>
              </a:spcBef>
              <a:spcAft>
                <a:spcPts val="0"/>
              </a:spcAft>
              <a:buClr>
                <a:srgbClr val="38256E"/>
              </a:buClr>
              <a:buSzPts val="1200"/>
              <a:buFont typeface="Calibri"/>
              <a:buChar char="●"/>
            </a:pPr>
            <a:r>
              <a:rPr lang="en-US" sz="1200">
                <a:solidFill>
                  <a:srgbClr val="38256E"/>
                </a:solidFill>
                <a:latin typeface="Calibri"/>
                <a:ea typeface="Calibri"/>
                <a:cs typeface="Calibri"/>
                <a:sym typeface="Calibri"/>
              </a:rPr>
              <a:t>Named User Licenses </a:t>
            </a:r>
            <a:r>
              <a:rPr lang="en-US" sz="1200" i="1">
                <a:solidFill>
                  <a:srgbClr val="9E9E9E"/>
                </a:solidFill>
                <a:latin typeface="Calibri"/>
                <a:ea typeface="Calibri"/>
                <a:cs typeface="Calibri"/>
                <a:sym typeface="Calibri"/>
              </a:rPr>
              <a:t>(Optional, Stratus Business and Enterprise only) </a:t>
            </a:r>
            <a:endParaRPr sz="1200">
              <a:solidFill>
                <a:srgbClr val="38256E"/>
              </a:solidFill>
              <a:latin typeface="Calibri"/>
              <a:ea typeface="Calibri"/>
              <a:cs typeface="Calibri"/>
              <a:sym typeface="Calibri"/>
            </a:endParaRPr>
          </a:p>
          <a:p>
            <a:pPr marL="1143000" marR="5080" lvl="1" indent="-304800" algn="l" rtl="0">
              <a:lnSpc>
                <a:spcPct val="100000"/>
              </a:lnSpc>
              <a:spcBef>
                <a:spcPts val="0"/>
              </a:spcBef>
              <a:spcAft>
                <a:spcPts val="0"/>
              </a:spcAft>
              <a:buClr>
                <a:srgbClr val="38256E"/>
              </a:buClr>
              <a:buSzPts val="1200"/>
              <a:buFont typeface="Calibri"/>
              <a:buChar char="○"/>
            </a:pPr>
            <a:r>
              <a:rPr lang="en-US" sz="1200">
                <a:solidFill>
                  <a:srgbClr val="38256E"/>
                </a:solidFill>
                <a:latin typeface="Calibri"/>
                <a:ea typeface="Calibri"/>
                <a:cs typeface="Calibri"/>
                <a:sym typeface="Calibri"/>
              </a:rPr>
              <a:t>Enabled people-based workflow capabilities.</a:t>
            </a:r>
            <a:endParaRPr sz="1200">
              <a:solidFill>
                <a:srgbClr val="38256E"/>
              </a:solidFill>
              <a:latin typeface="Calibri"/>
              <a:ea typeface="Calibri"/>
              <a:cs typeface="Calibri"/>
              <a:sym typeface="Calibri"/>
            </a:endParaRPr>
          </a:p>
          <a:p>
            <a:pPr marL="914400" marR="5080" lvl="0" indent="0" algn="l" rtl="0">
              <a:lnSpc>
                <a:spcPct val="100000"/>
              </a:lnSpc>
              <a:spcBef>
                <a:spcPts val="0"/>
              </a:spcBef>
              <a:spcAft>
                <a:spcPts val="0"/>
              </a:spcAft>
              <a:buNone/>
            </a:pPr>
            <a:endParaRPr sz="1200">
              <a:solidFill>
                <a:srgbClr val="9E9E9E"/>
              </a:solidFill>
              <a:latin typeface="Calibri"/>
              <a:ea typeface="Calibri"/>
              <a:cs typeface="Calibri"/>
              <a:sym typeface="Calibri"/>
            </a:endParaRPr>
          </a:p>
          <a:p>
            <a:pPr marL="685800" marR="0" lvl="0" indent="-304800" algn="l" rtl="0">
              <a:lnSpc>
                <a:spcPct val="100000"/>
              </a:lnSpc>
              <a:spcBef>
                <a:spcPts val="0"/>
              </a:spcBef>
              <a:spcAft>
                <a:spcPts val="0"/>
              </a:spcAft>
              <a:buClr>
                <a:srgbClr val="38256E"/>
              </a:buClr>
              <a:buSzPts val="1200"/>
              <a:buFont typeface="Calibri"/>
              <a:buChar char="●"/>
            </a:pPr>
            <a:r>
              <a:rPr lang="en-US" sz="1200">
                <a:solidFill>
                  <a:srgbClr val="38256E"/>
                </a:solidFill>
                <a:latin typeface="Calibri"/>
                <a:ea typeface="Calibri"/>
                <a:cs typeface="Calibri"/>
                <a:sym typeface="Calibri"/>
              </a:rPr>
              <a:t>Dispatcher ScanTrip Cloud / Stratus MFP Application </a:t>
            </a:r>
            <a:r>
              <a:rPr lang="en-US" sz="1200" b="1" i="1">
                <a:solidFill>
                  <a:srgbClr val="339933"/>
                </a:solidFill>
                <a:latin typeface="Calibri"/>
                <a:ea typeface="Calibri"/>
                <a:cs typeface="Calibri"/>
                <a:sym typeface="Calibri"/>
              </a:rPr>
              <a:t>FREE!</a:t>
            </a:r>
            <a:endParaRPr sz="1200" b="1" i="1">
              <a:solidFill>
                <a:srgbClr val="339933"/>
              </a:solidFill>
              <a:latin typeface="Calibri"/>
              <a:ea typeface="Calibri"/>
              <a:cs typeface="Calibri"/>
              <a:sym typeface="Calibri"/>
            </a:endParaRPr>
          </a:p>
          <a:p>
            <a:pPr marL="0" marR="5080" lvl="0" indent="0" algn="l" rtl="0">
              <a:spcBef>
                <a:spcPts val="0"/>
              </a:spcBef>
              <a:spcAft>
                <a:spcPts val="0"/>
              </a:spcAft>
              <a:buNone/>
            </a:pPr>
            <a:endParaRPr b="1">
              <a:solidFill>
                <a:srgbClr val="38256E"/>
              </a:solidFill>
              <a:latin typeface="Calibri"/>
              <a:ea typeface="Calibri"/>
              <a:cs typeface="Calibri"/>
              <a:sym typeface="Calibri"/>
            </a:endParaRPr>
          </a:p>
          <a:p>
            <a:pPr marL="0" marR="5080" lvl="0" indent="0" algn="l" rtl="0">
              <a:spcBef>
                <a:spcPts val="0"/>
              </a:spcBef>
              <a:spcAft>
                <a:spcPts val="0"/>
              </a:spcAft>
              <a:buNone/>
            </a:pPr>
            <a:r>
              <a:rPr lang="en-US" b="1">
                <a:solidFill>
                  <a:srgbClr val="8E7CC3"/>
                </a:solidFill>
                <a:latin typeface="Calibri"/>
                <a:ea typeface="Calibri"/>
                <a:cs typeface="Calibri"/>
                <a:sym typeface="Calibri"/>
              </a:rPr>
              <a:t>Billing: </a:t>
            </a:r>
            <a:r>
              <a:rPr lang="en-US" sz="1200">
                <a:solidFill>
                  <a:srgbClr val="38256E"/>
                </a:solidFill>
                <a:latin typeface="Calibri"/>
                <a:ea typeface="Calibri"/>
                <a:cs typeface="Calibri"/>
                <a:sym typeface="Calibri"/>
              </a:rPr>
              <a:t>At the time of order placement, customers will be billed for the entirety of the term. </a:t>
            </a:r>
            <a:r>
              <a:rPr lang="en-US" sz="1200" i="1">
                <a:solidFill>
                  <a:srgbClr val="9E9E9E"/>
                </a:solidFill>
                <a:latin typeface="Calibri"/>
                <a:ea typeface="Calibri"/>
                <a:cs typeface="Calibri"/>
                <a:sym typeface="Calibri"/>
              </a:rPr>
              <a:t>(1, 2, 3, 4, or 5 year options)</a:t>
            </a:r>
            <a:endParaRPr b="1">
              <a:solidFill>
                <a:srgbClr val="38256E"/>
              </a:solidFill>
              <a:latin typeface="Calibri"/>
              <a:ea typeface="Calibri"/>
              <a:cs typeface="Calibri"/>
              <a:sym typeface="Calibri"/>
            </a:endParaRPr>
          </a:p>
          <a:p>
            <a:pPr marL="0" marR="5080" lvl="0" indent="0" algn="l" rtl="0">
              <a:spcBef>
                <a:spcPts val="1000"/>
              </a:spcBef>
              <a:spcAft>
                <a:spcPts val="0"/>
              </a:spcAft>
              <a:buNone/>
            </a:pPr>
            <a:r>
              <a:rPr lang="en-US" b="1">
                <a:solidFill>
                  <a:srgbClr val="8E7CC3"/>
                </a:solidFill>
                <a:latin typeface="Calibri"/>
                <a:ea typeface="Calibri"/>
                <a:cs typeface="Calibri"/>
                <a:sym typeface="Calibri"/>
              </a:rPr>
              <a:t>Renewals: </a:t>
            </a:r>
            <a:r>
              <a:rPr lang="en-US" sz="1200">
                <a:solidFill>
                  <a:srgbClr val="38256E"/>
                </a:solidFill>
                <a:latin typeface="Calibri"/>
                <a:ea typeface="Calibri"/>
                <a:cs typeface="Calibri"/>
                <a:sym typeface="Calibri"/>
              </a:rPr>
              <a:t>Term licenses expire after 1-5 years. The customer must place a new (initial) order to continue using the service.</a:t>
            </a:r>
            <a:endParaRPr sz="1200">
              <a:solidFill>
                <a:srgbClr val="38256E"/>
              </a:solidFill>
              <a:latin typeface="Calibri"/>
              <a:ea typeface="Calibri"/>
              <a:cs typeface="Calibri"/>
              <a:sym typeface="Calibri"/>
            </a:endParaRPr>
          </a:p>
          <a:p>
            <a:pPr marL="0" lvl="0" indent="0" algn="l" rtl="0">
              <a:lnSpc>
                <a:spcPct val="115000"/>
              </a:lnSpc>
              <a:spcBef>
                <a:spcPts val="1000"/>
              </a:spcBef>
              <a:spcAft>
                <a:spcPts val="0"/>
              </a:spcAft>
              <a:buNone/>
            </a:pPr>
            <a:r>
              <a:rPr lang="en-US" b="1">
                <a:solidFill>
                  <a:srgbClr val="8E7CC3"/>
                </a:solidFill>
                <a:latin typeface="Calibri"/>
                <a:ea typeface="Calibri"/>
                <a:cs typeface="Calibri"/>
                <a:sym typeface="Calibri"/>
              </a:rPr>
              <a:t>Grace Period for Expired Licenses:</a:t>
            </a:r>
            <a:r>
              <a:rPr lang="en-US" sz="1200" b="1">
                <a:solidFill>
                  <a:srgbClr val="38256E"/>
                </a:solidFill>
                <a:latin typeface="Calibri"/>
                <a:ea typeface="Calibri"/>
                <a:cs typeface="Calibri"/>
                <a:sym typeface="Calibri"/>
              </a:rPr>
              <a:t> </a:t>
            </a:r>
            <a:r>
              <a:rPr lang="en-US" sz="1200">
                <a:solidFill>
                  <a:srgbClr val="38256E"/>
                </a:solidFill>
                <a:latin typeface="Calibri"/>
                <a:ea typeface="Calibri"/>
                <a:cs typeface="Calibri"/>
                <a:sym typeface="Calibri"/>
              </a:rPr>
              <a:t>If a term license expires without renewal, a 30-day grace period will be granted. Customers will have view-only access to the Dispatcher Stratus portal during this period. Tenant data will be preserved during the grace period, allowing customers to retrieve it before the access is terminated.</a:t>
            </a:r>
            <a:endParaRPr/>
          </a:p>
          <a:p>
            <a:pPr marL="0" marR="5080" lvl="0" indent="0" algn="l" rtl="0">
              <a:spcBef>
                <a:spcPts val="0"/>
              </a:spcBef>
              <a:spcAft>
                <a:spcPts val="1000"/>
              </a:spcAft>
              <a:buNone/>
            </a:pPr>
            <a:endParaRPr sz="1200">
              <a:solidFill>
                <a:srgbClr val="38256E"/>
              </a:solidFill>
              <a:latin typeface="Calibri"/>
              <a:ea typeface="Calibri"/>
              <a:cs typeface="Calibri"/>
              <a:sym typeface="Calibri"/>
            </a:endParaRPr>
          </a:p>
        </p:txBody>
      </p:sp>
      <p:sp>
        <p:nvSpPr>
          <p:cNvPr id="139" name="Google Shape;139;p14"/>
          <p:cNvSpPr txBox="1"/>
          <p:nvPr/>
        </p:nvSpPr>
        <p:spPr>
          <a:xfrm>
            <a:off x="2288950" y="0"/>
            <a:ext cx="80928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38256E"/>
                </a:solidFill>
                <a:latin typeface="Calibri"/>
                <a:ea typeface="Calibri"/>
                <a:cs typeface="Calibri"/>
                <a:sym typeface="Calibri"/>
              </a:rPr>
              <a:t>ANNUAL TERM </a:t>
            </a:r>
            <a:r>
              <a:rPr lang="en-US" sz="2500">
                <a:solidFill>
                  <a:srgbClr val="38256E"/>
                </a:solidFill>
                <a:latin typeface="Calibri"/>
                <a:ea typeface="Calibri"/>
                <a:cs typeface="Calibri"/>
                <a:sym typeface="Calibri"/>
              </a:rPr>
              <a:t>LICENSING MODEL</a:t>
            </a:r>
            <a:endParaRPr sz="2500">
              <a:solidFill>
                <a:srgbClr val="38256E"/>
              </a:solidFill>
              <a:latin typeface="Calibri"/>
              <a:ea typeface="Calibri"/>
              <a:cs typeface="Calibri"/>
              <a:sym typeface="Calibri"/>
            </a:endParaRPr>
          </a:p>
        </p:txBody>
      </p:sp>
      <p:pic>
        <p:nvPicPr>
          <p:cNvPr id="140" name="Google Shape;140;p14"/>
          <p:cNvPicPr preferRelativeResize="0"/>
          <p:nvPr/>
        </p:nvPicPr>
        <p:blipFill>
          <a:blip r:embed="rId3">
            <a:alphaModFix/>
          </a:blip>
          <a:stretch>
            <a:fillRect/>
          </a:stretch>
        </p:blipFill>
        <p:spPr>
          <a:xfrm>
            <a:off x="146275" y="241325"/>
            <a:ext cx="1836076" cy="441950"/>
          </a:xfrm>
          <a:prstGeom prst="rect">
            <a:avLst/>
          </a:prstGeom>
          <a:noFill/>
          <a:ln>
            <a:noFill/>
          </a:ln>
        </p:spPr>
      </p:pic>
      <p:sp>
        <p:nvSpPr>
          <p:cNvPr id="141" name="Google Shape;141;p14"/>
          <p:cNvSpPr/>
          <p:nvPr/>
        </p:nvSpPr>
        <p:spPr>
          <a:xfrm>
            <a:off x="9969910" y="5069913"/>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pic>
        <p:nvPicPr>
          <p:cNvPr id="2" name="Picture 1" descr="A cube with different colored cubes&#10;&#10;AI-generated content may be incorrect.">
            <a:extLst>
              <a:ext uri="{FF2B5EF4-FFF2-40B4-BE49-F238E27FC236}">
                <a16:creationId xmlns:a16="http://schemas.microsoft.com/office/drawing/2014/main" id="{81063C64-5EF3-4880-B039-004354255BFA}"/>
              </a:ext>
            </a:extLst>
          </p:cNvPr>
          <p:cNvPicPr>
            <a:picLocks noChangeAspect="1"/>
          </p:cNvPicPr>
          <p:nvPr/>
        </p:nvPicPr>
        <p:blipFill>
          <a:blip r:embed="rId5"/>
          <a:stretch>
            <a:fillRect/>
          </a:stretch>
        </p:blipFill>
        <p:spPr>
          <a:xfrm>
            <a:off x="6010702" y="1068144"/>
            <a:ext cx="5201125" cy="40671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1"/>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a:t>
            </a:fld>
            <a:endParaRPr/>
          </a:p>
        </p:txBody>
      </p:sp>
      <p:sp>
        <p:nvSpPr>
          <p:cNvPr id="102" name="Google Shape;102;p11"/>
          <p:cNvSpPr txBox="1"/>
          <p:nvPr/>
        </p:nvSpPr>
        <p:spPr>
          <a:xfrm>
            <a:off x="3246775" y="0"/>
            <a:ext cx="3555600" cy="924600"/>
          </a:xfrm>
          <a:prstGeom prst="rect">
            <a:avLst/>
          </a:prstGeom>
          <a:noFill/>
          <a:ln>
            <a:noFill/>
          </a:ln>
        </p:spPr>
        <p:txBody>
          <a:bodyPr spcFirstLastPara="1" wrap="square" lIns="0" tIns="9425"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500" b="1">
                <a:solidFill>
                  <a:srgbClr val="9E9E9E"/>
                </a:solidFill>
                <a:latin typeface="Calibri"/>
                <a:ea typeface="Calibri"/>
                <a:cs typeface="Calibri"/>
                <a:sym typeface="Calibri"/>
              </a:rPr>
              <a:t>ITEM NUMBERS + MSRP</a:t>
            </a:r>
            <a:endParaRPr sz="2500">
              <a:solidFill>
                <a:srgbClr val="9E9E9E"/>
              </a:solidFill>
              <a:latin typeface="Calibri"/>
              <a:ea typeface="Calibri"/>
              <a:cs typeface="Calibri"/>
              <a:sym typeface="Calibri"/>
            </a:endParaRPr>
          </a:p>
        </p:txBody>
      </p:sp>
      <p:pic>
        <p:nvPicPr>
          <p:cNvPr id="103" name="Google Shape;103;p11"/>
          <p:cNvPicPr preferRelativeResize="0"/>
          <p:nvPr/>
        </p:nvPicPr>
        <p:blipFill>
          <a:blip r:embed="rId3">
            <a:alphaModFix/>
          </a:blip>
          <a:stretch>
            <a:fillRect/>
          </a:stretch>
        </p:blipFill>
        <p:spPr>
          <a:xfrm>
            <a:off x="285725" y="241331"/>
            <a:ext cx="2823344" cy="441950"/>
          </a:xfrm>
          <a:prstGeom prst="rect">
            <a:avLst/>
          </a:prstGeom>
          <a:noFill/>
          <a:ln>
            <a:noFill/>
          </a:ln>
        </p:spPr>
      </p:pic>
      <p:graphicFrame>
        <p:nvGraphicFramePr>
          <p:cNvPr id="104" name="Google Shape;104;p11"/>
          <p:cNvGraphicFramePr/>
          <p:nvPr>
            <p:extLst>
              <p:ext uri="{D42A27DB-BD31-4B8C-83A1-F6EECF244321}">
                <p14:modId xmlns:p14="http://schemas.microsoft.com/office/powerpoint/2010/main" val="796399120"/>
              </p:ext>
            </p:extLst>
          </p:nvPr>
        </p:nvGraphicFramePr>
        <p:xfrm>
          <a:off x="383450" y="1093015"/>
          <a:ext cx="3336175" cy="3687750"/>
        </p:xfrm>
        <a:graphic>
          <a:graphicData uri="http://schemas.openxmlformats.org/drawingml/2006/table">
            <a:tbl>
              <a:tblPr>
                <a:noFill/>
                <a:tableStyleId>{A300FE13-4529-4BDE-A557-FEC86FE4ADAF}</a:tableStyleId>
              </a:tblPr>
              <a:tblGrid>
                <a:gridCol w="774700">
                  <a:extLst>
                    <a:ext uri="{9D8B030D-6E8A-4147-A177-3AD203B41FA5}">
                      <a16:colId xmlns:a16="http://schemas.microsoft.com/office/drawing/2014/main" val="20000"/>
                    </a:ext>
                  </a:extLst>
                </a:gridCol>
                <a:gridCol w="1851425">
                  <a:extLst>
                    <a:ext uri="{9D8B030D-6E8A-4147-A177-3AD203B41FA5}">
                      <a16:colId xmlns:a16="http://schemas.microsoft.com/office/drawing/2014/main" val="20001"/>
                    </a:ext>
                  </a:extLst>
                </a:gridCol>
                <a:gridCol w="710050">
                  <a:extLst>
                    <a:ext uri="{9D8B030D-6E8A-4147-A177-3AD203B41FA5}">
                      <a16:colId xmlns:a16="http://schemas.microsoft.com/office/drawing/2014/main" val="20002"/>
                    </a:ext>
                  </a:extLst>
                </a:gridCol>
              </a:tblGrid>
              <a:tr h="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rgbClr val="FFFFFF"/>
                          </a:solidFill>
                          <a:latin typeface="Calibri"/>
                          <a:ea typeface="Calibri"/>
                          <a:cs typeface="Calibri"/>
                          <a:sym typeface="Calibri"/>
                        </a:rPr>
                        <a:t>Item #</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dirty="0">
                          <a:solidFill>
                            <a:srgbClr val="FFFFFF"/>
                          </a:solidFill>
                          <a:latin typeface="Calibri"/>
                          <a:ea typeface="Calibri"/>
                          <a:cs typeface="Calibri"/>
                          <a:sym typeface="Calibri"/>
                        </a:rPr>
                        <a:t>Device Licenses</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rgbClr val="FFFFFF"/>
                          </a:solidFill>
                          <a:latin typeface="Calibri"/>
                          <a:ea typeface="Calibri"/>
                          <a:cs typeface="Calibri"/>
                          <a:sym typeface="Calibri"/>
                        </a:rPr>
                        <a:t>MSRP</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AEMPA00</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1 year (1-9)</a:t>
                      </a:r>
                      <a:endParaRPr sz="1000" dirty="0">
                        <a:solidFill>
                          <a:srgbClr val="351C75"/>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124.00</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9025">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AEMPA01</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2 year (1-9)</a:t>
                      </a:r>
                      <a:endParaRPr sz="1000" dirty="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235.60</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335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AEMPA02</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3 year (1-9)</a:t>
                      </a:r>
                      <a:endParaRPr sz="1000" dirty="0">
                        <a:solidFill>
                          <a:srgbClr val="351C75"/>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334.80</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430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AEMPA03</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4 year (1-9)</a:t>
                      </a:r>
                      <a:endParaRPr sz="1000" dirty="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421.60</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5430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AEMPA04</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5 year (1-9)</a:t>
                      </a:r>
                      <a:endParaRPr sz="1000" dirty="0">
                        <a:solidFill>
                          <a:srgbClr val="351C75"/>
                        </a:solidFill>
                        <a:latin typeface="Calibri"/>
                        <a:ea typeface="Calibri"/>
                        <a:cs typeface="Calibri"/>
                        <a:sym typeface="Calibri"/>
                      </a:endParaRPr>
                    </a:p>
                  </a:txBody>
                  <a:tcPr marL="91425" marR="91425" marT="91425" marB="91425">
                    <a:no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496.00</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375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AEMPA05</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1 year (10-49)</a:t>
                      </a:r>
                      <a:endParaRPr sz="1000" dirty="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117.80</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7240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AEMPA06</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2 year (10-49)</a:t>
                      </a:r>
                      <a:endParaRPr sz="1000" dirty="0">
                        <a:solidFill>
                          <a:srgbClr val="351C75"/>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223.82</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430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AEMPA07</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3 year (10-49)</a:t>
                      </a:r>
                      <a:endParaRPr sz="1000" dirty="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318.06</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3620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AEMPA08</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4 year (10-49)</a:t>
                      </a:r>
                      <a:endParaRPr sz="1000" dirty="0">
                        <a:solidFill>
                          <a:srgbClr val="351C75"/>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400.52</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AEMPA09</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5 year (10-49)</a:t>
                      </a:r>
                      <a:endParaRPr sz="1000" dirty="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471.20</a:t>
                      </a:r>
                      <a:endParaRPr sz="1000" dirty="0">
                        <a:solidFill>
                          <a:srgbClr val="38256E"/>
                        </a:solidFill>
                        <a:latin typeface="Calibri"/>
                        <a:ea typeface="Calibri"/>
                        <a:cs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aphicFrame>
        <p:nvGraphicFramePr>
          <p:cNvPr id="105" name="Google Shape;105;p11"/>
          <p:cNvGraphicFramePr/>
          <p:nvPr>
            <p:extLst>
              <p:ext uri="{D42A27DB-BD31-4B8C-83A1-F6EECF244321}">
                <p14:modId xmlns:p14="http://schemas.microsoft.com/office/powerpoint/2010/main" val="4257334682"/>
              </p:ext>
            </p:extLst>
          </p:nvPr>
        </p:nvGraphicFramePr>
        <p:xfrm>
          <a:off x="4086425" y="1093015"/>
          <a:ext cx="3435675" cy="3687750"/>
        </p:xfrm>
        <a:graphic>
          <a:graphicData uri="http://schemas.openxmlformats.org/drawingml/2006/table">
            <a:tbl>
              <a:tblPr>
                <a:noFill/>
                <a:tableStyleId>{A300FE13-4529-4BDE-A557-FEC86FE4ADAF}</a:tableStyleId>
              </a:tblPr>
              <a:tblGrid>
                <a:gridCol w="799550">
                  <a:extLst>
                    <a:ext uri="{9D8B030D-6E8A-4147-A177-3AD203B41FA5}">
                      <a16:colId xmlns:a16="http://schemas.microsoft.com/office/drawing/2014/main" val="20000"/>
                    </a:ext>
                  </a:extLst>
                </a:gridCol>
                <a:gridCol w="1892900">
                  <a:extLst>
                    <a:ext uri="{9D8B030D-6E8A-4147-A177-3AD203B41FA5}">
                      <a16:colId xmlns:a16="http://schemas.microsoft.com/office/drawing/2014/main" val="20001"/>
                    </a:ext>
                  </a:extLst>
                </a:gridCol>
                <a:gridCol w="743225">
                  <a:extLst>
                    <a:ext uri="{9D8B030D-6E8A-4147-A177-3AD203B41FA5}">
                      <a16:colId xmlns:a16="http://schemas.microsoft.com/office/drawing/2014/main" val="20002"/>
                    </a:ext>
                  </a:extLst>
                </a:gridCol>
              </a:tblGrid>
              <a:tr h="33525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rgbClr val="FFFFFF"/>
                          </a:solidFill>
                          <a:latin typeface="Calibri"/>
                          <a:ea typeface="Calibri"/>
                          <a:cs typeface="Calibri"/>
                          <a:sym typeface="Calibri"/>
                        </a:rPr>
                        <a:t>Item #</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Device Licenses</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rgbClr val="FFFFFF"/>
                          </a:solidFill>
                          <a:latin typeface="Calibri"/>
                          <a:ea typeface="Calibri"/>
                          <a:cs typeface="Calibri"/>
                          <a:sym typeface="Calibri"/>
                        </a:rPr>
                        <a:t>MSRP</a:t>
                      </a:r>
                      <a:endParaRPr sz="1000" b="1" u="none" strike="noStrike" cap="none" dirty="0">
                        <a:solidFill>
                          <a:srgbClr val="FFFFFF"/>
                        </a:solidFill>
                        <a:latin typeface="Calibri"/>
                        <a:ea typeface="Calibri"/>
                        <a:cs typeface="Calibri"/>
                        <a:sym typeface="Calibri"/>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20124D"/>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AEMPA0A</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1 year (50-199)</a:t>
                      </a:r>
                      <a:endParaRPr sz="1000" dirty="0">
                        <a:solidFill>
                          <a:srgbClr val="351C75"/>
                        </a:solidFill>
                        <a:latin typeface="Calibri"/>
                        <a:ea typeface="Calibri"/>
                        <a:cs typeface="Calibri"/>
                        <a:sym typeface="Calibri"/>
                      </a:endParaRPr>
                    </a:p>
                  </a:txBody>
                  <a:tcPr marL="91425" marR="91425" marT="91425" marB="91425">
                    <a:solidFill>
                      <a:srgbClr val="FFFFFF"/>
                    </a:solidFill>
                  </a:tcPr>
                </a:tc>
                <a:tc>
                  <a:txBody>
                    <a:bodyPr/>
                    <a:lstStyle/>
                    <a:p>
                      <a:pPr lvl="0">
                        <a:buNone/>
                      </a:pPr>
                      <a:r>
                        <a:rPr lang="en-US" sz="1000" dirty="0">
                          <a:solidFill>
                            <a:srgbClr val="38256E"/>
                          </a:solidFill>
                          <a:effectLst/>
                          <a:latin typeface="Calibri"/>
                        </a:rPr>
                        <a:t>$111.91</a:t>
                      </a:r>
                      <a:endParaRPr lang="en-US" sz="1000">
                        <a:solidFill>
                          <a:srgbClr val="38256E"/>
                        </a:solidFill>
                        <a:latin typeface="Calibri"/>
                      </a:endParaRPr>
                    </a:p>
                  </a:txBody>
                  <a:tcPr anchor="ctr">
                    <a:lnR>
                      <a:noFill/>
                    </a:lnR>
                    <a:lnB>
                      <a:noFill/>
                    </a:lnB>
                    <a:noFill/>
                  </a:tcPr>
                </a:tc>
                <a:extLst>
                  <a:ext uri="{0D108BD9-81ED-4DB2-BD59-A6C34878D82A}">
                    <a16:rowId xmlns:a16="http://schemas.microsoft.com/office/drawing/2014/main" val="10001"/>
                  </a:ext>
                </a:extLst>
              </a:tr>
              <a:tr h="279025">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AEMPA0C</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2 year (50-199)</a:t>
                      </a:r>
                      <a:endParaRPr sz="1000" dirty="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lvl="0">
                        <a:buNone/>
                      </a:pPr>
                      <a:r>
                        <a:rPr lang="en-US" sz="1000" dirty="0">
                          <a:solidFill>
                            <a:srgbClr val="38256E"/>
                          </a:solidFill>
                          <a:effectLst/>
                          <a:latin typeface="Calibri"/>
                        </a:rPr>
                        <a:t>$212.63</a:t>
                      </a:r>
                      <a:endParaRPr sz="1000">
                        <a:solidFill>
                          <a:srgbClr val="38256E"/>
                        </a:solidFill>
                        <a:latin typeface="Calibri"/>
                        <a:sym typeface="Calibri"/>
                      </a:endParaRPr>
                    </a:p>
                  </a:txBody>
                  <a:tcPr anchor="ctr">
                    <a:lnR>
                      <a:noFill/>
                    </a:lnR>
                    <a:lnT>
                      <a:noFill/>
                    </a:lnT>
                    <a:lnB>
                      <a:noFill/>
                    </a:lnB>
                    <a:solidFill>
                      <a:schemeClr val="bg1">
                        <a:lumMod val="95000"/>
                      </a:schemeClr>
                    </a:solidFill>
                  </a:tcPr>
                </a:tc>
                <a:extLst>
                  <a:ext uri="{0D108BD9-81ED-4DB2-BD59-A6C34878D82A}">
                    <a16:rowId xmlns:a16="http://schemas.microsoft.com/office/drawing/2014/main" val="10002"/>
                  </a:ext>
                </a:extLst>
              </a:tr>
              <a:tr h="26335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AEMPA0D</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3 year (50-199)</a:t>
                      </a:r>
                      <a:endParaRPr sz="1000" dirty="0">
                        <a:solidFill>
                          <a:srgbClr val="351C75"/>
                        </a:solidFill>
                        <a:latin typeface="Calibri"/>
                        <a:ea typeface="Calibri"/>
                        <a:cs typeface="Calibri"/>
                        <a:sym typeface="Calibri"/>
                      </a:endParaRPr>
                    </a:p>
                  </a:txBody>
                  <a:tcPr marL="91425" marR="91425" marT="91425" marB="91425">
                    <a:solidFill>
                      <a:srgbClr val="FFFFFF"/>
                    </a:solidFill>
                  </a:tcPr>
                </a:tc>
                <a:tc>
                  <a:txBody>
                    <a:bodyPr/>
                    <a:lstStyle/>
                    <a:p>
                      <a:pPr lvl="0">
                        <a:buNone/>
                      </a:pPr>
                      <a:r>
                        <a:rPr lang="en-US" sz="1000" dirty="0">
                          <a:solidFill>
                            <a:srgbClr val="38256E"/>
                          </a:solidFill>
                          <a:effectLst/>
                          <a:latin typeface="Calibri"/>
                        </a:rPr>
                        <a:t>$302.16</a:t>
                      </a:r>
                      <a:endParaRPr sz="1000">
                        <a:solidFill>
                          <a:srgbClr val="38256E"/>
                        </a:solidFill>
                        <a:latin typeface="Calibri"/>
                        <a:sym typeface="Calibri"/>
                      </a:endParaRPr>
                    </a:p>
                  </a:txBody>
                  <a:tcPr anchor="ctr">
                    <a:lnR>
                      <a:noFill/>
                    </a:lnR>
                    <a:lnT>
                      <a:noFill/>
                    </a:lnT>
                    <a:lnB>
                      <a:noFill/>
                    </a:lnB>
                    <a:noFill/>
                  </a:tcPr>
                </a:tc>
                <a:extLst>
                  <a:ext uri="{0D108BD9-81ED-4DB2-BD59-A6C34878D82A}">
                    <a16:rowId xmlns:a16="http://schemas.microsoft.com/office/drawing/2014/main" val="10003"/>
                  </a:ext>
                </a:extLst>
              </a:tr>
              <a:tr h="25430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AEMPA0E</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4 year (50-199)</a:t>
                      </a:r>
                      <a:endParaRPr sz="1000" dirty="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lvl="0">
                        <a:buNone/>
                      </a:pPr>
                      <a:r>
                        <a:rPr lang="en-US" sz="1000" dirty="0">
                          <a:solidFill>
                            <a:srgbClr val="38256E"/>
                          </a:solidFill>
                          <a:effectLst/>
                          <a:latin typeface="Calibri"/>
                        </a:rPr>
                        <a:t>$380.49</a:t>
                      </a:r>
                      <a:endParaRPr sz="1000">
                        <a:solidFill>
                          <a:srgbClr val="38256E"/>
                        </a:solidFill>
                        <a:latin typeface="Calibri"/>
                        <a:sym typeface="Calibri"/>
                      </a:endParaRPr>
                    </a:p>
                  </a:txBody>
                  <a:tcPr anchor="ctr">
                    <a:lnR>
                      <a:noFill/>
                    </a:lnR>
                    <a:lnT>
                      <a:noFill/>
                    </a:lnT>
                    <a:lnB>
                      <a:noFill/>
                    </a:lnB>
                    <a:solidFill>
                      <a:schemeClr val="bg1">
                        <a:lumMod val="95000"/>
                      </a:schemeClr>
                    </a:solidFill>
                  </a:tcPr>
                </a:tc>
                <a:extLst>
                  <a:ext uri="{0D108BD9-81ED-4DB2-BD59-A6C34878D82A}">
                    <a16:rowId xmlns:a16="http://schemas.microsoft.com/office/drawing/2014/main" val="10004"/>
                  </a:ext>
                </a:extLst>
              </a:tr>
              <a:tr h="25430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AEMPA0F</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b="1" dirty="0">
                          <a:solidFill>
                            <a:srgbClr val="351C75"/>
                          </a:solidFill>
                          <a:latin typeface="Calibri"/>
                          <a:ea typeface="Calibri"/>
                          <a:cs typeface="Calibri"/>
                          <a:sym typeface="Calibri"/>
                        </a:rPr>
                        <a:t>Device License,</a:t>
                      </a:r>
                      <a:r>
                        <a:rPr lang="en-US" sz="1000" dirty="0">
                          <a:solidFill>
                            <a:srgbClr val="351C75"/>
                          </a:solidFill>
                          <a:latin typeface="Calibri"/>
                          <a:ea typeface="Calibri"/>
                          <a:cs typeface="Calibri"/>
                          <a:sym typeface="Calibri"/>
                        </a:rPr>
                        <a:t> 5 year (50-199)</a:t>
                      </a:r>
                      <a:endParaRPr sz="1000" dirty="0">
                        <a:solidFill>
                          <a:srgbClr val="351C75"/>
                        </a:solidFill>
                        <a:latin typeface="Calibri"/>
                        <a:ea typeface="Calibri"/>
                        <a:cs typeface="Calibri"/>
                        <a:sym typeface="Calibri"/>
                      </a:endParaRPr>
                    </a:p>
                  </a:txBody>
                  <a:tcPr marL="91425" marR="91425" marT="91425" marB="91425">
                    <a:solidFill>
                      <a:srgbClr val="FFFFFF"/>
                    </a:solidFill>
                  </a:tcPr>
                </a:tc>
                <a:tc>
                  <a:txBody>
                    <a:bodyPr/>
                    <a:lstStyle/>
                    <a:p>
                      <a:pPr lvl="0">
                        <a:buNone/>
                      </a:pPr>
                      <a:r>
                        <a:rPr lang="en-US" sz="1000" dirty="0">
                          <a:solidFill>
                            <a:srgbClr val="38256E"/>
                          </a:solidFill>
                          <a:effectLst/>
                          <a:latin typeface="Calibri"/>
                        </a:rPr>
                        <a:t>$447.64</a:t>
                      </a:r>
                      <a:endParaRPr sz="1000">
                        <a:solidFill>
                          <a:srgbClr val="38256E"/>
                        </a:solidFill>
                        <a:latin typeface="Calibri"/>
                        <a:sym typeface="Calibri"/>
                      </a:endParaRPr>
                    </a:p>
                  </a:txBody>
                  <a:tcPr anchor="ctr">
                    <a:lnR>
                      <a:noFill/>
                    </a:lnR>
                    <a:lnT>
                      <a:noFill/>
                    </a:lnT>
                    <a:lnB>
                      <a:noFill/>
                    </a:lnB>
                    <a:noFill/>
                  </a:tcPr>
                </a:tc>
                <a:extLst>
                  <a:ext uri="{0D108BD9-81ED-4DB2-BD59-A6C34878D82A}">
                    <a16:rowId xmlns:a16="http://schemas.microsoft.com/office/drawing/2014/main" val="10005"/>
                  </a:ext>
                </a:extLst>
              </a:tr>
              <a:tr h="24375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AEMPA0G</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1 year (200+)</a:t>
                      </a:r>
                      <a:endParaRPr sz="1000" dirty="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lvl="0">
                        <a:buNone/>
                      </a:pPr>
                      <a:r>
                        <a:rPr lang="en-US" sz="1000" dirty="0">
                          <a:solidFill>
                            <a:srgbClr val="38256E"/>
                          </a:solidFill>
                          <a:effectLst/>
                          <a:latin typeface="Calibri"/>
                        </a:rPr>
                        <a:t>$106.31</a:t>
                      </a:r>
                      <a:endParaRPr sz="1000">
                        <a:solidFill>
                          <a:srgbClr val="38256E"/>
                        </a:solidFill>
                        <a:latin typeface="Calibri"/>
                        <a:sym typeface="Calibri"/>
                      </a:endParaRPr>
                    </a:p>
                  </a:txBody>
                  <a:tcPr anchor="ctr">
                    <a:lnR>
                      <a:noFill/>
                    </a:lnR>
                    <a:lnT>
                      <a:noFill/>
                    </a:lnT>
                    <a:lnB>
                      <a:noFill/>
                    </a:lnB>
                    <a:solidFill>
                      <a:schemeClr val="bg1">
                        <a:lumMod val="95000"/>
                      </a:schemeClr>
                    </a:solidFill>
                  </a:tcPr>
                </a:tc>
                <a:extLst>
                  <a:ext uri="{0D108BD9-81ED-4DB2-BD59-A6C34878D82A}">
                    <a16:rowId xmlns:a16="http://schemas.microsoft.com/office/drawing/2014/main" val="10006"/>
                  </a:ext>
                </a:extLst>
              </a:tr>
              <a:tr h="33525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AEMPA0H</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2 year (200+)</a:t>
                      </a:r>
                      <a:endParaRPr sz="1000" dirty="0">
                        <a:solidFill>
                          <a:srgbClr val="351C75"/>
                        </a:solidFill>
                        <a:latin typeface="Calibri"/>
                        <a:ea typeface="Calibri"/>
                        <a:cs typeface="Calibri"/>
                        <a:sym typeface="Calibri"/>
                      </a:endParaRPr>
                    </a:p>
                  </a:txBody>
                  <a:tcPr marL="91425" marR="91425" marT="91425" marB="91425">
                    <a:solidFill>
                      <a:srgbClr val="FFFFFF"/>
                    </a:solidFill>
                  </a:tcPr>
                </a:tc>
                <a:tc>
                  <a:txBody>
                    <a:bodyPr/>
                    <a:lstStyle/>
                    <a:p>
                      <a:pPr lvl="0">
                        <a:buNone/>
                      </a:pPr>
                      <a:r>
                        <a:rPr lang="en-US" sz="1000" dirty="0">
                          <a:solidFill>
                            <a:srgbClr val="38256E"/>
                          </a:solidFill>
                          <a:effectLst/>
                          <a:latin typeface="Calibri"/>
                        </a:rPr>
                        <a:t>$202.00</a:t>
                      </a:r>
                      <a:endParaRPr sz="1000">
                        <a:solidFill>
                          <a:srgbClr val="38256E"/>
                        </a:solidFill>
                        <a:latin typeface="Calibri"/>
                        <a:sym typeface="Calibri"/>
                      </a:endParaRPr>
                    </a:p>
                  </a:txBody>
                  <a:tcPr anchor="ctr">
                    <a:lnR>
                      <a:noFill/>
                    </a:lnR>
                    <a:lnT>
                      <a:noFill/>
                    </a:lnT>
                    <a:lnB>
                      <a:noFill/>
                    </a:lnB>
                    <a:noFill/>
                  </a:tcPr>
                </a:tc>
                <a:extLst>
                  <a:ext uri="{0D108BD9-81ED-4DB2-BD59-A6C34878D82A}">
                    <a16:rowId xmlns:a16="http://schemas.microsoft.com/office/drawing/2014/main" val="10007"/>
                  </a:ext>
                </a:extLst>
              </a:tr>
              <a:tr h="33525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AEMPA0J</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3 year (200+)</a:t>
                      </a:r>
                      <a:endParaRPr sz="1000" dirty="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lvl="0">
                        <a:buNone/>
                      </a:pPr>
                      <a:r>
                        <a:rPr lang="en-US" sz="1000" dirty="0">
                          <a:solidFill>
                            <a:srgbClr val="38256E"/>
                          </a:solidFill>
                          <a:effectLst/>
                          <a:latin typeface="Calibri"/>
                        </a:rPr>
                        <a:t>$287.05</a:t>
                      </a:r>
                      <a:endParaRPr sz="1000">
                        <a:solidFill>
                          <a:srgbClr val="38256E"/>
                        </a:solidFill>
                        <a:latin typeface="Calibri"/>
                        <a:sym typeface="Calibri"/>
                      </a:endParaRPr>
                    </a:p>
                  </a:txBody>
                  <a:tcPr anchor="ctr">
                    <a:lnR>
                      <a:noFill/>
                    </a:lnR>
                    <a:lnT>
                      <a:noFill/>
                    </a:lnT>
                    <a:lnB>
                      <a:noFill/>
                    </a:lnB>
                    <a:solidFill>
                      <a:schemeClr val="bg1">
                        <a:lumMod val="95000"/>
                      </a:schemeClr>
                    </a:solidFill>
                  </a:tcPr>
                </a:tc>
                <a:extLst>
                  <a:ext uri="{0D108BD9-81ED-4DB2-BD59-A6C34878D82A}">
                    <a16:rowId xmlns:a16="http://schemas.microsoft.com/office/drawing/2014/main" val="10008"/>
                  </a:ext>
                </a:extLst>
              </a:tr>
              <a:tr h="335250">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AEMPA0K</a:t>
                      </a:r>
                      <a:endParaRPr sz="1000" dirty="0">
                        <a:solidFill>
                          <a:srgbClr val="351C75"/>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b="1" dirty="0">
                          <a:solidFill>
                            <a:srgbClr val="351C75"/>
                          </a:solidFill>
                          <a:latin typeface="Calibri"/>
                          <a:ea typeface="Calibri"/>
                          <a:cs typeface="Calibri"/>
                          <a:sym typeface="Calibri"/>
                        </a:rPr>
                        <a:t>Device License, </a:t>
                      </a:r>
                      <a:r>
                        <a:rPr lang="en-US" sz="1000" dirty="0">
                          <a:solidFill>
                            <a:srgbClr val="351C75"/>
                          </a:solidFill>
                          <a:latin typeface="Calibri"/>
                          <a:ea typeface="Calibri"/>
                          <a:cs typeface="Calibri"/>
                          <a:sym typeface="Calibri"/>
                        </a:rPr>
                        <a:t>4 year (200+)</a:t>
                      </a:r>
                      <a:endParaRPr sz="1000" dirty="0">
                        <a:solidFill>
                          <a:srgbClr val="351C75"/>
                        </a:solidFill>
                        <a:latin typeface="Calibri"/>
                        <a:ea typeface="Calibri"/>
                        <a:cs typeface="Calibri"/>
                        <a:sym typeface="Calibri"/>
                      </a:endParaRPr>
                    </a:p>
                  </a:txBody>
                  <a:tcPr marL="91425" marR="91425" marT="91425" marB="91425">
                    <a:solidFill>
                      <a:srgbClr val="FFFFFF"/>
                    </a:solidFill>
                  </a:tcPr>
                </a:tc>
                <a:tc>
                  <a:txBody>
                    <a:bodyPr/>
                    <a:lstStyle/>
                    <a:p>
                      <a:pPr lvl="0">
                        <a:buNone/>
                      </a:pPr>
                      <a:r>
                        <a:rPr lang="en-US" sz="1000" dirty="0">
                          <a:solidFill>
                            <a:srgbClr val="38256E"/>
                          </a:solidFill>
                          <a:effectLst/>
                          <a:latin typeface="Calibri"/>
                        </a:rPr>
                        <a:t>$361.47</a:t>
                      </a:r>
                      <a:endParaRPr sz="1000">
                        <a:solidFill>
                          <a:srgbClr val="38256E"/>
                        </a:solidFill>
                        <a:latin typeface="Calibri"/>
                        <a:sym typeface="Calibri"/>
                      </a:endParaRPr>
                    </a:p>
                  </a:txBody>
                  <a:tcPr anchor="ctr">
                    <a:lnR>
                      <a:noFill/>
                    </a:lnR>
                    <a:lnT>
                      <a:noFill/>
                    </a:lnT>
                    <a:lnB>
                      <a:noFill/>
                    </a:lnB>
                    <a:noFill/>
                  </a:tcPr>
                </a:tc>
                <a:extLst>
                  <a:ext uri="{0D108BD9-81ED-4DB2-BD59-A6C34878D82A}">
                    <a16:rowId xmlns:a16="http://schemas.microsoft.com/office/drawing/2014/main" val="10009"/>
                  </a:ext>
                </a:extLst>
              </a:tr>
              <a:tr h="320025">
                <a:tc>
                  <a:txBody>
                    <a:bodyPr/>
                    <a:lstStyle/>
                    <a:p>
                      <a:pPr marL="0" lvl="0" indent="0" algn="l" rtl="0">
                        <a:spcBef>
                          <a:spcPts val="0"/>
                        </a:spcBef>
                        <a:spcAft>
                          <a:spcPts val="0"/>
                        </a:spcAft>
                        <a:buNone/>
                      </a:pPr>
                      <a:r>
                        <a:rPr lang="en-US" sz="1000" dirty="0">
                          <a:solidFill>
                            <a:srgbClr val="351C75"/>
                          </a:solidFill>
                          <a:latin typeface="Calibri"/>
                          <a:ea typeface="Calibri"/>
                          <a:cs typeface="Calibri"/>
                          <a:sym typeface="Calibri"/>
                        </a:rPr>
                        <a:t>AEMPA0M</a:t>
                      </a:r>
                      <a:endParaRPr sz="1000" dirty="0">
                        <a:solidFill>
                          <a:srgbClr val="351C75"/>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1000" b="1" dirty="0">
                          <a:solidFill>
                            <a:srgbClr val="351C75"/>
                          </a:solidFill>
                          <a:latin typeface="Calibri"/>
                          <a:ea typeface="Calibri"/>
                          <a:cs typeface="Calibri"/>
                          <a:sym typeface="Calibri"/>
                        </a:rPr>
                        <a:t>Device License,</a:t>
                      </a:r>
                      <a:r>
                        <a:rPr lang="en-US" sz="1000" dirty="0">
                          <a:solidFill>
                            <a:srgbClr val="351C75"/>
                          </a:solidFill>
                          <a:latin typeface="Calibri"/>
                          <a:ea typeface="Calibri"/>
                          <a:cs typeface="Calibri"/>
                          <a:sym typeface="Calibri"/>
                        </a:rPr>
                        <a:t> 5 year (200+)</a:t>
                      </a:r>
                      <a:endParaRPr sz="1000" dirty="0">
                        <a:solidFill>
                          <a:srgbClr val="351C75"/>
                        </a:solidFill>
                        <a:latin typeface="Calibri"/>
                        <a:ea typeface="Calibri"/>
                        <a:cs typeface="Calibri"/>
                        <a:sym typeface="Calibri"/>
                      </a:endParaRPr>
                    </a:p>
                  </a:txBody>
                  <a:tcPr marL="91425" marR="91425" marT="91425" marB="91425">
                    <a:solidFill>
                      <a:srgbClr val="F3F3F3"/>
                    </a:solidFill>
                  </a:tcPr>
                </a:tc>
                <a:tc>
                  <a:txBody>
                    <a:bodyPr/>
                    <a:lstStyle/>
                    <a:p>
                      <a:pPr lvl="0">
                        <a:buNone/>
                      </a:pPr>
                      <a:r>
                        <a:rPr lang="en-US" sz="1000" dirty="0">
                          <a:solidFill>
                            <a:srgbClr val="38256E"/>
                          </a:solidFill>
                          <a:effectLst/>
                          <a:latin typeface="Calibri"/>
                        </a:rPr>
                        <a:t>$425.26</a:t>
                      </a:r>
                      <a:endParaRPr sz="1000">
                        <a:solidFill>
                          <a:srgbClr val="38256E"/>
                        </a:solidFill>
                        <a:latin typeface="Calibri"/>
                        <a:sym typeface="Calibri"/>
                      </a:endParaRPr>
                    </a:p>
                  </a:txBody>
                  <a:tcPr anchor="ctr">
                    <a:lnR>
                      <a:noFill/>
                    </a:lnR>
                    <a:lnT>
                      <a:noFill/>
                    </a:lnT>
                    <a:lnB>
                      <a:noFill/>
                    </a:lnB>
                    <a:solidFill>
                      <a:schemeClr val="bg1">
                        <a:lumMod val="95000"/>
                      </a:schemeClr>
                    </a:solidFill>
                  </a:tcPr>
                </a:tc>
                <a:extLst>
                  <a:ext uri="{0D108BD9-81ED-4DB2-BD59-A6C34878D82A}">
                    <a16:rowId xmlns:a16="http://schemas.microsoft.com/office/drawing/2014/main" val="10010"/>
                  </a:ext>
                </a:extLst>
              </a:tr>
            </a:tbl>
          </a:graphicData>
        </a:graphic>
      </p:graphicFrame>
      <p:sp>
        <p:nvSpPr>
          <p:cNvPr id="106" name="Google Shape;106;p11"/>
          <p:cNvSpPr/>
          <p:nvPr/>
        </p:nvSpPr>
        <p:spPr>
          <a:xfrm rot="10800000">
            <a:off x="1687375" y="5079550"/>
            <a:ext cx="4505400" cy="657300"/>
          </a:xfrm>
          <a:prstGeom prst="wedgeRectCallout">
            <a:avLst>
              <a:gd name="adj1" fmla="val -20833"/>
              <a:gd name="adj2" fmla="val 62500"/>
            </a:avLst>
          </a:prstGeom>
          <a:solidFill>
            <a:srgbClr val="B4A7D6"/>
          </a:solidFill>
          <a:ln w="9525" cap="flat" cmpd="sng">
            <a:solidFill>
              <a:srgbClr val="B4A7D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1"/>
          <p:cNvSpPr txBox="1"/>
          <p:nvPr/>
        </p:nvSpPr>
        <p:spPr>
          <a:xfrm>
            <a:off x="1801750" y="5035425"/>
            <a:ext cx="4374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b="1">
                <a:solidFill>
                  <a:srgbClr val="FFFFFF"/>
                </a:solidFill>
                <a:latin typeface="Calibri"/>
                <a:ea typeface="Calibri"/>
                <a:cs typeface="Calibri"/>
                <a:sym typeface="Calibri"/>
              </a:rPr>
              <a:t>The Device License Tier is based on the number of unique capture sources that will be enabled in Dispatcher Stratus. Capture sources include Konica Minolta MFPs, Dropbox In folders, etc.</a:t>
            </a:r>
            <a:endParaRPr sz="1200" b="1">
              <a:solidFill>
                <a:schemeClr val="lt1"/>
              </a:solidFill>
              <a:latin typeface="Calibri"/>
              <a:ea typeface="Calibri"/>
              <a:cs typeface="Calibri"/>
              <a:sym typeface="Calibri"/>
            </a:endParaRPr>
          </a:p>
        </p:txBody>
      </p:sp>
      <p:graphicFrame>
        <p:nvGraphicFramePr>
          <p:cNvPr id="108" name="Google Shape;108;p11"/>
          <p:cNvGraphicFramePr/>
          <p:nvPr/>
        </p:nvGraphicFramePr>
        <p:xfrm>
          <a:off x="7774850" y="1093015"/>
          <a:ext cx="3336625" cy="1798200"/>
        </p:xfrm>
        <a:graphic>
          <a:graphicData uri="http://schemas.openxmlformats.org/drawingml/2006/table">
            <a:tbl>
              <a:tblPr>
                <a:noFill/>
                <a:tableStyleId>{A300FE13-4529-4BDE-A557-FEC86FE4ADAF}</a:tableStyleId>
              </a:tblPr>
              <a:tblGrid>
                <a:gridCol w="879475">
                  <a:extLst>
                    <a:ext uri="{9D8B030D-6E8A-4147-A177-3AD203B41FA5}">
                      <a16:colId xmlns:a16="http://schemas.microsoft.com/office/drawing/2014/main" val="20000"/>
                    </a:ext>
                  </a:extLst>
                </a:gridCol>
                <a:gridCol w="1686000">
                  <a:extLst>
                    <a:ext uri="{9D8B030D-6E8A-4147-A177-3AD203B41FA5}">
                      <a16:colId xmlns:a16="http://schemas.microsoft.com/office/drawing/2014/main" val="20001"/>
                    </a:ext>
                  </a:extLst>
                </a:gridCol>
                <a:gridCol w="771150">
                  <a:extLst>
                    <a:ext uri="{9D8B030D-6E8A-4147-A177-3AD203B41FA5}">
                      <a16:colId xmlns:a16="http://schemas.microsoft.com/office/drawing/2014/main" val="20002"/>
                    </a:ext>
                  </a:extLst>
                </a:gridCol>
              </a:tblGrid>
              <a:tr h="249525">
                <a:tc gridSpan="3">
                  <a:txBody>
                    <a:bodyPr/>
                    <a:lstStyle/>
                    <a:p>
                      <a:pPr marL="0" lvl="0" indent="0" algn="ctr" rtl="0">
                        <a:spcBef>
                          <a:spcPts val="0"/>
                        </a:spcBef>
                        <a:spcAft>
                          <a:spcPts val="0"/>
                        </a:spcAft>
                        <a:buNone/>
                      </a:pPr>
                      <a:r>
                        <a:rPr lang="en-US" sz="1000" b="1">
                          <a:solidFill>
                            <a:schemeClr val="lt1"/>
                          </a:solidFill>
                          <a:latin typeface="Calibri"/>
                          <a:ea typeface="Calibri"/>
                          <a:cs typeface="Calibri"/>
                          <a:sym typeface="Calibri"/>
                        </a:rPr>
                        <a:t>Installation Fees and Pro Services</a:t>
                      </a:r>
                      <a:endParaRPr sz="1000">
                        <a:solidFill>
                          <a:schemeClr val="lt1"/>
                        </a:solidFill>
                        <a:latin typeface="Calibri"/>
                        <a:ea typeface="Calibri"/>
                        <a:cs typeface="Calibri"/>
                        <a:sym typeface="Calibri"/>
                      </a:endParaRPr>
                    </a:p>
                  </a:txBody>
                  <a:tcPr marL="91425" marR="91425" marT="91425" marB="91425">
                    <a:solidFill>
                      <a:srgbClr val="20124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400">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7640005345</a:t>
                      </a:r>
                      <a:endParaRPr>
                        <a:solidFill>
                          <a:srgbClr val="351C75"/>
                        </a:solidFill>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SEC Consultation </a:t>
                      </a:r>
                      <a:endParaRPr sz="1000">
                        <a:solidFill>
                          <a:srgbClr val="351C75"/>
                        </a:solidFill>
                        <a:latin typeface="Calibri"/>
                        <a:ea typeface="Calibri"/>
                        <a:cs typeface="Calibri"/>
                        <a:sym typeface="Calibri"/>
                      </a:endParaRPr>
                    </a:p>
                    <a:p>
                      <a:pPr marL="0" lvl="0" indent="0" algn="ctr" rtl="0">
                        <a:spcBef>
                          <a:spcPts val="0"/>
                        </a:spcBef>
                        <a:spcAft>
                          <a:spcPts val="0"/>
                        </a:spcAft>
                        <a:buNone/>
                      </a:pPr>
                      <a:r>
                        <a:rPr lang="en-US" sz="1000">
                          <a:solidFill>
                            <a:srgbClr val="351C75"/>
                          </a:solidFill>
                          <a:latin typeface="Calibri"/>
                          <a:ea typeface="Calibri"/>
                          <a:cs typeface="Calibri"/>
                          <a:sym typeface="Calibri"/>
                        </a:rPr>
                        <a:t>Services for DP</a:t>
                      </a:r>
                      <a:endParaRPr sz="1000">
                        <a:solidFill>
                          <a:srgbClr val="351C75"/>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$200.00</a:t>
                      </a:r>
                      <a:endParaRPr sz="1000">
                        <a:solidFill>
                          <a:srgbClr val="351C75"/>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1"/>
                  </a:ext>
                </a:extLst>
              </a:tr>
              <a:tr h="272400">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7640005346</a:t>
                      </a:r>
                      <a:endParaRPr sz="1000">
                        <a:solidFill>
                          <a:srgbClr val="351C75"/>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SEC DEVELOPMENT SERVICES FOR DP</a:t>
                      </a:r>
                      <a:endParaRPr sz="1000">
                        <a:solidFill>
                          <a:srgbClr val="351C75"/>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$350.00</a:t>
                      </a:r>
                      <a:endParaRPr sz="1000">
                        <a:solidFill>
                          <a:srgbClr val="351C75"/>
                        </a:solidFill>
                        <a:latin typeface="Calibri"/>
                        <a:ea typeface="Calibri"/>
                        <a:cs typeface="Calibri"/>
                        <a:sym typeface="Calibri"/>
                      </a:endParaRPr>
                    </a:p>
                  </a:txBody>
                  <a:tcPr marL="91425" marR="91425" marT="91425" marB="91425" anchor="ctr">
                    <a:solidFill>
                      <a:srgbClr val="F3F3F3"/>
                    </a:solidFill>
                  </a:tcPr>
                </a:tc>
                <a:extLst>
                  <a:ext uri="{0D108BD9-81ED-4DB2-BD59-A6C34878D82A}">
                    <a16:rowId xmlns:a16="http://schemas.microsoft.com/office/drawing/2014/main" val="10002"/>
                  </a:ext>
                </a:extLst>
              </a:tr>
              <a:tr h="272400">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7640015792</a:t>
                      </a:r>
                      <a:endParaRPr sz="1000">
                        <a:solidFill>
                          <a:srgbClr val="351C75"/>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51C75"/>
                          </a:solidFill>
                          <a:latin typeface="Calibri"/>
                          <a:ea typeface="Calibri"/>
                          <a:cs typeface="Calibri"/>
                          <a:sym typeface="Calibri"/>
                        </a:rPr>
                        <a:t>DP REMOTE INSTALLATION </a:t>
                      </a:r>
                      <a:endParaRPr sz="1000">
                        <a:solidFill>
                          <a:srgbClr val="351C75"/>
                        </a:solidFill>
                        <a:latin typeface="Calibri"/>
                        <a:ea typeface="Calibri"/>
                        <a:cs typeface="Calibri"/>
                        <a:sym typeface="Calibri"/>
                      </a:endParaRPr>
                    </a:p>
                    <a:p>
                      <a:pPr marL="0" lvl="0" indent="0" algn="ctr" rtl="0">
                        <a:spcBef>
                          <a:spcPts val="0"/>
                        </a:spcBef>
                        <a:spcAft>
                          <a:spcPts val="0"/>
                        </a:spcAft>
                        <a:buNone/>
                      </a:pPr>
                      <a:r>
                        <a:rPr lang="en-US" sz="1000">
                          <a:solidFill>
                            <a:srgbClr val="351C75"/>
                          </a:solidFill>
                          <a:latin typeface="Calibri"/>
                          <a:ea typeface="Calibri"/>
                          <a:cs typeface="Calibri"/>
                          <a:sym typeface="Calibri"/>
                        </a:rPr>
                        <a:t>SERVICES BY SEC</a:t>
                      </a:r>
                      <a:endParaRPr sz="1000">
                        <a:solidFill>
                          <a:srgbClr val="351C75"/>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Clr>
                          <a:schemeClr val="dk1"/>
                        </a:buClr>
                        <a:buSzPts val="1100"/>
                        <a:buFont typeface="Arial"/>
                        <a:buNone/>
                      </a:pPr>
                      <a:r>
                        <a:rPr lang="en-US" sz="1000">
                          <a:solidFill>
                            <a:srgbClr val="351C75"/>
                          </a:solidFill>
                          <a:latin typeface="Calibri"/>
                          <a:ea typeface="Calibri"/>
                          <a:cs typeface="Calibri"/>
                          <a:sym typeface="Calibri"/>
                        </a:rPr>
                        <a:t>$350.00</a:t>
                      </a:r>
                      <a:endParaRPr sz="1000">
                        <a:solidFill>
                          <a:srgbClr val="351C75"/>
                        </a:solidFill>
                        <a:latin typeface="Calibri"/>
                        <a:ea typeface="Calibri"/>
                        <a:cs typeface="Calibri"/>
                        <a:sym typeface="Calibri"/>
                      </a:endParaRPr>
                    </a:p>
                    <a:p>
                      <a:pPr marL="0" lvl="0" indent="0" algn="l" rtl="0">
                        <a:spcBef>
                          <a:spcPts val="0"/>
                        </a:spcBef>
                        <a:spcAft>
                          <a:spcPts val="0"/>
                        </a:spcAft>
                        <a:buNone/>
                      </a:pPr>
                      <a:endParaRPr sz="1000">
                        <a:solidFill>
                          <a:srgbClr val="351C75"/>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3"/>
                  </a:ext>
                </a:extLst>
              </a:tr>
            </a:tbl>
          </a:graphicData>
        </a:graphic>
      </p:graphicFrame>
      <p:sp>
        <p:nvSpPr>
          <p:cNvPr id="109" name="Google Shape;109;p11"/>
          <p:cNvSpPr/>
          <p:nvPr/>
        </p:nvSpPr>
        <p:spPr>
          <a:xfrm>
            <a:off x="8171671" y="3459765"/>
            <a:ext cx="2733982" cy="1346941"/>
          </a:xfrm>
          <a:prstGeom prst="roundRect">
            <a:avLst/>
          </a:prstGeom>
          <a:solidFill>
            <a:srgbClr val="8E7CC3"/>
          </a:solidFill>
          <a:ln w="9525" cap="flat" cmpd="sng">
            <a:solidFill>
              <a:srgbClr val="8E7CC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0" name="Google Shape;110;p11"/>
          <p:cNvSpPr txBox="1"/>
          <p:nvPr/>
        </p:nvSpPr>
        <p:spPr>
          <a:xfrm>
            <a:off x="8367899" y="3587769"/>
            <a:ext cx="2341142" cy="1107766"/>
          </a:xfrm>
          <a:prstGeom prst="round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500" b="1" dirty="0">
                <a:solidFill>
                  <a:srgbClr val="FFFFFF"/>
                </a:solidFill>
                <a:latin typeface="Calibri"/>
                <a:ea typeface="Calibri"/>
                <a:cs typeface="Calibri"/>
                <a:sym typeface="Calibri"/>
              </a:rPr>
              <a:t>UPGRADES </a:t>
            </a:r>
            <a:endParaRPr sz="1500" b="1" dirty="0">
              <a:solidFill>
                <a:srgbClr val="FFFFFF"/>
              </a:solidFill>
              <a:latin typeface="Calibri"/>
              <a:ea typeface="Calibri"/>
              <a:cs typeface="Calibri"/>
              <a:sym typeface="Calibri"/>
            </a:endParaRPr>
          </a:p>
          <a:p>
            <a:pPr algn="ctr">
              <a:buClr>
                <a:schemeClr val="dk1"/>
              </a:buClr>
              <a:buSzPts val="1100"/>
            </a:pPr>
            <a:r>
              <a:rPr lang="en-US" sz="1500" b="1" dirty="0">
                <a:solidFill>
                  <a:srgbClr val="FFFFFF"/>
                </a:solidFill>
                <a:latin typeface="Calibri"/>
                <a:ea typeface="Calibri"/>
                <a:cs typeface="Calibri"/>
                <a:sym typeface="Calibri"/>
              </a:rPr>
              <a:t>AVAILABLE TO ANY DISPATCHER STRATUS TIER!</a:t>
            </a:r>
            <a:endParaRPr sz="1500" b="1" dirty="0">
              <a:solidFill>
                <a:schemeClr val="lt1"/>
              </a:solidFill>
              <a:latin typeface="Calibri"/>
              <a:ea typeface="Calibri"/>
              <a:cs typeface="Calibri"/>
              <a:sym typeface="Calibri"/>
            </a:endParaRPr>
          </a:p>
        </p:txBody>
      </p:sp>
      <p:sp>
        <p:nvSpPr>
          <p:cNvPr id="111" name="Google Shape;111;p11"/>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graphicFrame>
        <p:nvGraphicFramePr>
          <p:cNvPr id="5" name="Table 4">
            <a:extLst>
              <a:ext uri="{FF2B5EF4-FFF2-40B4-BE49-F238E27FC236}">
                <a16:creationId xmlns:a16="http://schemas.microsoft.com/office/drawing/2014/main" id="{118DB057-8C8D-58E6-46B6-AB162ECC28A1}"/>
              </a:ext>
            </a:extLst>
          </p:cNvPr>
          <p:cNvGraphicFramePr>
            <a:graphicFrameLocks noGrp="1"/>
          </p:cNvGraphicFramePr>
          <p:nvPr>
            <p:extLst>
              <p:ext uri="{D42A27DB-BD31-4B8C-83A1-F6EECF244321}">
                <p14:modId xmlns:p14="http://schemas.microsoft.com/office/powerpoint/2010/main" val="239314599"/>
              </p:ext>
            </p:extLst>
          </p:nvPr>
        </p:nvGraphicFramePr>
        <p:xfrm>
          <a:off x="11843006" y="1094494"/>
          <a:ext cx="1028700" cy="3048000"/>
        </p:xfrm>
        <a:graphic>
          <a:graphicData uri="http://schemas.openxmlformats.org/drawingml/2006/table">
            <a:tbl>
              <a:tblPr bandRow="1">
                <a:tableStyleId>{A300FE13-4529-4BDE-A557-FEC86FE4ADAF}</a:tableStyleId>
              </a:tblPr>
              <a:tblGrid>
                <a:gridCol w="1028700">
                  <a:extLst>
                    <a:ext uri="{9D8B030D-6E8A-4147-A177-3AD203B41FA5}">
                      <a16:colId xmlns:a16="http://schemas.microsoft.com/office/drawing/2014/main" val="3934303246"/>
                    </a:ext>
                  </a:extLst>
                </a:gridCol>
              </a:tblGrid>
              <a:tr h="171450">
                <a:tc>
                  <a:txBody>
                    <a:bodyPr/>
                    <a:lstStyle/>
                    <a:p>
                      <a:pPr>
                        <a:buNone/>
                      </a:pPr>
                      <a:r>
                        <a:rPr lang="en-US">
                          <a:effectLst/>
                        </a:rPr>
                        <a:t>$111.91</a:t>
                      </a:r>
                    </a:p>
                  </a:txBody>
                  <a:tcPr anchor="ctr">
                    <a:lnL>
                      <a:noFill/>
                    </a:lnL>
                    <a:lnR>
                      <a:noFill/>
                    </a:lnR>
                    <a:lnT>
                      <a:noFill/>
                    </a:lnT>
                    <a:lnB>
                      <a:noFill/>
                    </a:lnB>
                    <a:noFill/>
                  </a:tcPr>
                </a:tc>
                <a:extLst>
                  <a:ext uri="{0D108BD9-81ED-4DB2-BD59-A6C34878D82A}">
                    <a16:rowId xmlns:a16="http://schemas.microsoft.com/office/drawing/2014/main" val="725882212"/>
                  </a:ext>
                </a:extLst>
              </a:tr>
              <a:tr h="171450">
                <a:tc>
                  <a:txBody>
                    <a:bodyPr/>
                    <a:lstStyle/>
                    <a:p>
                      <a:pPr>
                        <a:buNone/>
                      </a:pPr>
                      <a:r>
                        <a:rPr lang="en-US">
                          <a:effectLst/>
                        </a:rPr>
                        <a:t>$212.63</a:t>
                      </a:r>
                    </a:p>
                  </a:txBody>
                  <a:tcPr anchor="ctr">
                    <a:lnL>
                      <a:noFill/>
                    </a:lnL>
                    <a:lnR>
                      <a:noFill/>
                    </a:lnR>
                    <a:lnT>
                      <a:noFill/>
                    </a:lnT>
                    <a:lnB>
                      <a:noFill/>
                    </a:lnB>
                    <a:noFill/>
                  </a:tcPr>
                </a:tc>
                <a:extLst>
                  <a:ext uri="{0D108BD9-81ED-4DB2-BD59-A6C34878D82A}">
                    <a16:rowId xmlns:a16="http://schemas.microsoft.com/office/drawing/2014/main" val="3041326953"/>
                  </a:ext>
                </a:extLst>
              </a:tr>
              <a:tr h="171450">
                <a:tc>
                  <a:txBody>
                    <a:bodyPr/>
                    <a:lstStyle/>
                    <a:p>
                      <a:pPr>
                        <a:buNone/>
                      </a:pPr>
                      <a:r>
                        <a:rPr lang="en-US">
                          <a:effectLst/>
                        </a:rPr>
                        <a:t>$302.16</a:t>
                      </a:r>
                    </a:p>
                  </a:txBody>
                  <a:tcPr anchor="ctr">
                    <a:lnL>
                      <a:noFill/>
                    </a:lnL>
                    <a:lnR>
                      <a:noFill/>
                    </a:lnR>
                    <a:lnT>
                      <a:noFill/>
                    </a:lnT>
                    <a:lnB>
                      <a:noFill/>
                    </a:lnB>
                    <a:noFill/>
                  </a:tcPr>
                </a:tc>
                <a:extLst>
                  <a:ext uri="{0D108BD9-81ED-4DB2-BD59-A6C34878D82A}">
                    <a16:rowId xmlns:a16="http://schemas.microsoft.com/office/drawing/2014/main" val="460510460"/>
                  </a:ext>
                </a:extLst>
              </a:tr>
              <a:tr h="171450">
                <a:tc>
                  <a:txBody>
                    <a:bodyPr/>
                    <a:lstStyle/>
                    <a:p>
                      <a:pPr>
                        <a:buNone/>
                      </a:pPr>
                      <a:r>
                        <a:rPr lang="en-US">
                          <a:effectLst/>
                        </a:rPr>
                        <a:t>$380.49</a:t>
                      </a:r>
                    </a:p>
                  </a:txBody>
                  <a:tcPr anchor="ctr">
                    <a:lnL>
                      <a:noFill/>
                    </a:lnL>
                    <a:lnR>
                      <a:noFill/>
                    </a:lnR>
                    <a:lnT>
                      <a:noFill/>
                    </a:lnT>
                    <a:lnB>
                      <a:noFill/>
                    </a:lnB>
                    <a:noFill/>
                  </a:tcPr>
                </a:tc>
                <a:extLst>
                  <a:ext uri="{0D108BD9-81ED-4DB2-BD59-A6C34878D82A}">
                    <a16:rowId xmlns:a16="http://schemas.microsoft.com/office/drawing/2014/main" val="2320202923"/>
                  </a:ext>
                </a:extLst>
              </a:tr>
              <a:tr h="171450">
                <a:tc>
                  <a:txBody>
                    <a:bodyPr/>
                    <a:lstStyle/>
                    <a:p>
                      <a:pPr>
                        <a:buNone/>
                      </a:pPr>
                      <a:r>
                        <a:rPr lang="en-US">
                          <a:effectLst/>
                        </a:rPr>
                        <a:t>$447.64</a:t>
                      </a:r>
                    </a:p>
                  </a:txBody>
                  <a:tcPr anchor="ctr">
                    <a:lnL>
                      <a:noFill/>
                    </a:lnL>
                    <a:lnR>
                      <a:noFill/>
                    </a:lnR>
                    <a:lnT>
                      <a:noFill/>
                    </a:lnT>
                    <a:lnB>
                      <a:noFill/>
                    </a:lnB>
                    <a:noFill/>
                  </a:tcPr>
                </a:tc>
                <a:extLst>
                  <a:ext uri="{0D108BD9-81ED-4DB2-BD59-A6C34878D82A}">
                    <a16:rowId xmlns:a16="http://schemas.microsoft.com/office/drawing/2014/main" val="4131541930"/>
                  </a:ext>
                </a:extLst>
              </a:tr>
              <a:tr h="171450">
                <a:tc>
                  <a:txBody>
                    <a:bodyPr/>
                    <a:lstStyle/>
                    <a:p>
                      <a:pPr>
                        <a:buNone/>
                      </a:pPr>
                      <a:r>
                        <a:rPr lang="en-US">
                          <a:effectLst/>
                        </a:rPr>
                        <a:t>$106.31</a:t>
                      </a:r>
                    </a:p>
                  </a:txBody>
                  <a:tcPr anchor="ctr">
                    <a:lnL>
                      <a:noFill/>
                    </a:lnL>
                    <a:lnR>
                      <a:noFill/>
                    </a:lnR>
                    <a:lnT>
                      <a:noFill/>
                    </a:lnT>
                    <a:lnB>
                      <a:noFill/>
                    </a:lnB>
                    <a:noFill/>
                  </a:tcPr>
                </a:tc>
                <a:extLst>
                  <a:ext uri="{0D108BD9-81ED-4DB2-BD59-A6C34878D82A}">
                    <a16:rowId xmlns:a16="http://schemas.microsoft.com/office/drawing/2014/main" val="1967659095"/>
                  </a:ext>
                </a:extLst>
              </a:tr>
              <a:tr h="171450">
                <a:tc>
                  <a:txBody>
                    <a:bodyPr/>
                    <a:lstStyle/>
                    <a:p>
                      <a:pPr>
                        <a:buNone/>
                      </a:pPr>
                      <a:r>
                        <a:rPr lang="en-US">
                          <a:effectLst/>
                        </a:rPr>
                        <a:t>$202.00</a:t>
                      </a:r>
                    </a:p>
                  </a:txBody>
                  <a:tcPr anchor="ctr">
                    <a:lnL>
                      <a:noFill/>
                    </a:lnL>
                    <a:lnR>
                      <a:noFill/>
                    </a:lnR>
                    <a:lnT>
                      <a:noFill/>
                    </a:lnT>
                    <a:lnB>
                      <a:noFill/>
                    </a:lnB>
                    <a:noFill/>
                  </a:tcPr>
                </a:tc>
                <a:extLst>
                  <a:ext uri="{0D108BD9-81ED-4DB2-BD59-A6C34878D82A}">
                    <a16:rowId xmlns:a16="http://schemas.microsoft.com/office/drawing/2014/main" val="1402254387"/>
                  </a:ext>
                </a:extLst>
              </a:tr>
              <a:tr h="171450">
                <a:tc>
                  <a:txBody>
                    <a:bodyPr/>
                    <a:lstStyle/>
                    <a:p>
                      <a:pPr>
                        <a:buNone/>
                      </a:pPr>
                      <a:r>
                        <a:rPr lang="en-US">
                          <a:effectLst/>
                        </a:rPr>
                        <a:t>$287.05</a:t>
                      </a:r>
                    </a:p>
                  </a:txBody>
                  <a:tcPr anchor="ctr">
                    <a:lnL>
                      <a:noFill/>
                    </a:lnL>
                    <a:lnR>
                      <a:noFill/>
                    </a:lnR>
                    <a:lnT>
                      <a:noFill/>
                    </a:lnT>
                    <a:lnB>
                      <a:noFill/>
                    </a:lnB>
                    <a:noFill/>
                  </a:tcPr>
                </a:tc>
                <a:extLst>
                  <a:ext uri="{0D108BD9-81ED-4DB2-BD59-A6C34878D82A}">
                    <a16:rowId xmlns:a16="http://schemas.microsoft.com/office/drawing/2014/main" val="2061649887"/>
                  </a:ext>
                </a:extLst>
              </a:tr>
              <a:tr h="171450">
                <a:tc>
                  <a:txBody>
                    <a:bodyPr/>
                    <a:lstStyle/>
                    <a:p>
                      <a:pPr>
                        <a:buNone/>
                      </a:pPr>
                      <a:r>
                        <a:rPr lang="en-US">
                          <a:effectLst/>
                        </a:rPr>
                        <a:t>$361.47</a:t>
                      </a:r>
                    </a:p>
                  </a:txBody>
                  <a:tcPr anchor="ctr">
                    <a:lnL>
                      <a:noFill/>
                    </a:lnL>
                    <a:lnR>
                      <a:noFill/>
                    </a:lnR>
                    <a:lnT>
                      <a:noFill/>
                    </a:lnT>
                    <a:lnB>
                      <a:noFill/>
                    </a:lnB>
                    <a:noFill/>
                  </a:tcPr>
                </a:tc>
                <a:extLst>
                  <a:ext uri="{0D108BD9-81ED-4DB2-BD59-A6C34878D82A}">
                    <a16:rowId xmlns:a16="http://schemas.microsoft.com/office/drawing/2014/main" val="1658979806"/>
                  </a:ext>
                </a:extLst>
              </a:tr>
              <a:tr h="161925">
                <a:tc>
                  <a:txBody>
                    <a:bodyPr/>
                    <a:lstStyle/>
                    <a:p>
                      <a:pPr>
                        <a:buNone/>
                      </a:pPr>
                      <a:r>
                        <a:rPr lang="en-US">
                          <a:effectLst/>
                        </a:rPr>
                        <a:t>$425.26</a:t>
                      </a:r>
                    </a:p>
                  </a:txBody>
                  <a:tcPr anchor="ctr">
                    <a:lnL>
                      <a:noFill/>
                    </a:lnL>
                    <a:lnR>
                      <a:noFill/>
                    </a:lnR>
                    <a:lnT>
                      <a:noFill/>
                    </a:lnT>
                    <a:lnB>
                      <a:noFill/>
                    </a:lnB>
                    <a:noFill/>
                  </a:tcPr>
                </a:tc>
                <a:extLst>
                  <a:ext uri="{0D108BD9-81ED-4DB2-BD59-A6C34878D82A}">
                    <a16:rowId xmlns:a16="http://schemas.microsoft.com/office/drawing/2014/main" val="34518555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6</a:t>
            </a:fld>
            <a:endParaRPr/>
          </a:p>
        </p:txBody>
      </p:sp>
      <p:sp>
        <p:nvSpPr>
          <p:cNvPr id="147" name="Google Shape;147;p15"/>
          <p:cNvSpPr txBox="1"/>
          <p:nvPr/>
        </p:nvSpPr>
        <p:spPr>
          <a:xfrm>
            <a:off x="2288950" y="0"/>
            <a:ext cx="5220000" cy="924600"/>
          </a:xfrm>
          <a:prstGeom prst="rect">
            <a:avLst/>
          </a:prstGeom>
          <a:noFill/>
          <a:ln>
            <a:noFill/>
          </a:ln>
        </p:spPr>
        <p:txBody>
          <a:bodyPr spcFirstLastPara="1" wrap="square" lIns="0" tIns="9425" rIns="0" bIns="0" anchor="ctr" anchorCtr="0">
            <a:noAutofit/>
          </a:bodyPr>
          <a:lstStyle/>
          <a:p>
            <a:pPr marL="0" lvl="0" indent="0" algn="l" rtl="0">
              <a:lnSpc>
                <a:spcPct val="90000"/>
              </a:lnSpc>
              <a:spcBef>
                <a:spcPts val="0"/>
              </a:spcBef>
              <a:spcAft>
                <a:spcPts val="0"/>
              </a:spcAft>
              <a:buClr>
                <a:schemeClr val="dk1"/>
              </a:buClr>
              <a:buSzPts val="2200"/>
              <a:buFont typeface="Arial"/>
              <a:buNone/>
            </a:pPr>
            <a:r>
              <a:rPr lang="en-US" sz="2500" b="1">
                <a:solidFill>
                  <a:srgbClr val="38256E"/>
                </a:solidFill>
                <a:latin typeface="Calibri"/>
                <a:ea typeface="Calibri"/>
                <a:cs typeface="Calibri"/>
                <a:sym typeface="Calibri"/>
              </a:rPr>
              <a:t>DEVICE LICENSES</a:t>
            </a:r>
            <a:r>
              <a:rPr lang="en-US" sz="2500" i="1">
                <a:solidFill>
                  <a:srgbClr val="9E9E9E"/>
                </a:solidFill>
                <a:latin typeface="Calibri"/>
                <a:ea typeface="Calibri"/>
                <a:cs typeface="Calibri"/>
                <a:sym typeface="Calibri"/>
              </a:rPr>
              <a:t> - STARTER</a:t>
            </a:r>
            <a:endParaRPr sz="2500">
              <a:solidFill>
                <a:srgbClr val="38256E"/>
              </a:solidFill>
              <a:latin typeface="Calibri"/>
              <a:ea typeface="Calibri"/>
              <a:cs typeface="Calibri"/>
              <a:sym typeface="Calibri"/>
            </a:endParaRPr>
          </a:p>
        </p:txBody>
      </p:sp>
      <p:pic>
        <p:nvPicPr>
          <p:cNvPr id="148" name="Google Shape;148;p15"/>
          <p:cNvPicPr preferRelativeResize="0"/>
          <p:nvPr/>
        </p:nvPicPr>
        <p:blipFill>
          <a:blip r:embed="rId3">
            <a:alphaModFix/>
          </a:blip>
          <a:stretch>
            <a:fillRect/>
          </a:stretch>
        </p:blipFill>
        <p:spPr>
          <a:xfrm>
            <a:off x="146275" y="241325"/>
            <a:ext cx="1836076" cy="441950"/>
          </a:xfrm>
          <a:prstGeom prst="rect">
            <a:avLst/>
          </a:prstGeom>
          <a:noFill/>
          <a:ln>
            <a:noFill/>
          </a:ln>
        </p:spPr>
      </p:pic>
      <p:graphicFrame>
        <p:nvGraphicFramePr>
          <p:cNvPr id="149" name="Google Shape;149;p15"/>
          <p:cNvGraphicFramePr/>
          <p:nvPr>
            <p:extLst>
              <p:ext uri="{D42A27DB-BD31-4B8C-83A1-F6EECF244321}">
                <p14:modId xmlns:p14="http://schemas.microsoft.com/office/powerpoint/2010/main" val="3968678937"/>
              </p:ext>
            </p:extLst>
          </p:nvPr>
        </p:nvGraphicFramePr>
        <p:xfrm>
          <a:off x="4117250" y="1169215"/>
          <a:ext cx="3391625" cy="4040300"/>
        </p:xfrm>
        <a:graphic>
          <a:graphicData uri="http://schemas.openxmlformats.org/drawingml/2006/table">
            <a:tbl>
              <a:tblPr>
                <a:noFill/>
                <a:tableStyleId>{A300FE13-4529-4BDE-A557-FEC86FE4ADAF}</a:tableStyleId>
              </a:tblPr>
              <a:tblGrid>
                <a:gridCol w="774700">
                  <a:extLst>
                    <a:ext uri="{9D8B030D-6E8A-4147-A177-3AD203B41FA5}">
                      <a16:colId xmlns:a16="http://schemas.microsoft.com/office/drawing/2014/main" val="20000"/>
                    </a:ext>
                  </a:extLst>
                </a:gridCol>
                <a:gridCol w="1886025">
                  <a:extLst>
                    <a:ext uri="{9D8B030D-6E8A-4147-A177-3AD203B41FA5}">
                      <a16:colId xmlns:a16="http://schemas.microsoft.com/office/drawing/2014/main" val="20001"/>
                    </a:ext>
                  </a:extLst>
                </a:gridCol>
                <a:gridCol w="730900">
                  <a:extLst>
                    <a:ext uri="{9D8B030D-6E8A-4147-A177-3AD203B41FA5}">
                      <a16:colId xmlns:a16="http://schemas.microsoft.com/office/drawing/2014/main" val="20002"/>
                    </a:ext>
                  </a:extLst>
                </a:gridCol>
              </a:tblGrid>
              <a:tr h="36730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Item #</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Device Licenses</a:t>
                      </a:r>
                      <a:endParaRPr sz="1000" b="1"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MSRP</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a:solidFill>
                        <a:schemeClr val="bg1"/>
                      </a:solidFill>
                    </a:lnB>
                    <a:solidFill>
                      <a:srgbClr val="38256E"/>
                    </a:solidFill>
                  </a:tcPr>
                </a:tc>
                <a:extLst>
                  <a:ext uri="{0D108BD9-81ED-4DB2-BD59-A6C34878D82A}">
                    <a16:rowId xmlns:a16="http://schemas.microsoft.com/office/drawing/2014/main" val="10000"/>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AEYAA1D</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1 year (50-199)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FFFFF"/>
                    </a:solidFill>
                  </a:tcPr>
                </a:tc>
                <a:tc>
                  <a:txBody>
                    <a:bodyPr/>
                    <a:lstStyle/>
                    <a:p>
                      <a:pPr lvl="0" algn="ctr">
                        <a:buNone/>
                      </a:pPr>
                      <a:r>
                        <a:rPr lang="en-US" sz="1000" dirty="0">
                          <a:solidFill>
                            <a:srgbClr val="38256E"/>
                          </a:solidFill>
                          <a:effectLst/>
                          <a:latin typeface="Aptos Narrow"/>
                          <a:sym typeface="Calibri"/>
                        </a:rPr>
                        <a:t>$</a:t>
                      </a:r>
                      <a:r>
                        <a:rPr lang="en-US" sz="1000" dirty="0">
                          <a:solidFill>
                            <a:srgbClr val="38256E"/>
                          </a:solidFill>
                          <a:effectLst/>
                          <a:latin typeface="Aptos Narrow"/>
                        </a:rPr>
                        <a:t>217.63</a:t>
                      </a:r>
                      <a:endParaRPr sz="1000" dirty="0">
                        <a:solidFill>
                          <a:srgbClr val="38256E"/>
                        </a:solidFill>
                        <a:latin typeface="Calibri"/>
                        <a:ea typeface="Calibri"/>
                        <a:cs typeface="Calibri"/>
                        <a:sym typeface="Calibri"/>
                      </a:endParaRP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AEYAA1E</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2 year (50-199)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3F3F3"/>
                    </a:solidFill>
                  </a:tcPr>
                </a:tc>
                <a:tc>
                  <a:txBody>
                    <a:bodyPr/>
                    <a:lstStyle/>
                    <a:p>
                      <a:pPr lvl="0" algn="ctr">
                        <a:buNone/>
                      </a:pPr>
                      <a:r>
                        <a:rPr lang="en-US" sz="1000" dirty="0">
                          <a:solidFill>
                            <a:srgbClr val="38256E"/>
                          </a:solidFill>
                          <a:effectLst/>
                          <a:latin typeface="Aptos Narrow"/>
                          <a:sym typeface="Calibri"/>
                        </a:rPr>
                        <a:t>$</a:t>
                      </a:r>
                      <a:r>
                        <a:rPr lang="en-US" sz="1000" dirty="0">
                          <a:solidFill>
                            <a:srgbClr val="38256E"/>
                          </a:solidFill>
                          <a:effectLst/>
                          <a:latin typeface="Aptos Narrow"/>
                        </a:rPr>
                        <a:t>413.49</a:t>
                      </a:r>
                      <a:endParaRPr sz="1000" dirty="0">
                        <a:solidFill>
                          <a:srgbClr val="38256E"/>
                        </a:solidFill>
                        <a:latin typeface="Calibri"/>
                        <a:ea typeface="Calibri"/>
                        <a:cs typeface="Calibri"/>
                        <a:sym typeface="Calibri"/>
                      </a:endParaRP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AEYAA1F</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3 year (50-199)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FFFFF"/>
                    </a:solidFill>
                  </a:tcPr>
                </a:tc>
                <a:tc>
                  <a:txBody>
                    <a:bodyPr/>
                    <a:lstStyle/>
                    <a:p>
                      <a:pPr lvl="0" algn="ctr">
                        <a:buNone/>
                      </a:pPr>
                      <a:r>
                        <a:rPr lang="en-US" sz="1000" dirty="0">
                          <a:solidFill>
                            <a:srgbClr val="38256E"/>
                          </a:solidFill>
                          <a:effectLst/>
                          <a:latin typeface="Aptos Narrow"/>
                          <a:sym typeface="Calibri"/>
                        </a:rPr>
                        <a:t>$</a:t>
                      </a:r>
                      <a:r>
                        <a:rPr lang="en-US" sz="1000" dirty="0">
                          <a:solidFill>
                            <a:srgbClr val="38256E"/>
                          </a:solidFill>
                          <a:effectLst/>
                          <a:latin typeface="Aptos Narrow"/>
                        </a:rPr>
                        <a:t>587.60</a:t>
                      </a:r>
                      <a:endParaRPr sz="1000" dirty="0">
                        <a:solidFill>
                          <a:srgbClr val="38256E"/>
                        </a:solidFill>
                        <a:latin typeface="Calibri"/>
                        <a:ea typeface="Calibri"/>
                        <a:cs typeface="Calibri"/>
                        <a:sym typeface="Calibri"/>
                      </a:endParaRP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AEYAA1G</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4 year (50-199)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3F3F3"/>
                    </a:solidFill>
                  </a:tcPr>
                </a:tc>
                <a:tc>
                  <a:txBody>
                    <a:bodyPr/>
                    <a:lstStyle/>
                    <a:p>
                      <a:pPr lvl="0" algn="ctr">
                        <a:buNone/>
                      </a:pPr>
                      <a:r>
                        <a:rPr lang="en-US" sz="1000" dirty="0">
                          <a:solidFill>
                            <a:srgbClr val="38256E"/>
                          </a:solidFill>
                          <a:effectLst/>
                          <a:latin typeface="Aptos Narrow"/>
                          <a:sym typeface="Calibri"/>
                        </a:rPr>
                        <a:t>$</a:t>
                      </a:r>
                      <a:r>
                        <a:rPr lang="en-US" sz="1000" dirty="0">
                          <a:solidFill>
                            <a:srgbClr val="38256E"/>
                          </a:solidFill>
                          <a:effectLst/>
                          <a:latin typeface="Aptos Narrow"/>
                        </a:rPr>
                        <a:t>739.94</a:t>
                      </a:r>
                      <a:endParaRPr sz="1000" dirty="0">
                        <a:solidFill>
                          <a:srgbClr val="38256E"/>
                        </a:solidFill>
                        <a:latin typeface="Calibri"/>
                        <a:ea typeface="Calibri"/>
                        <a:cs typeface="Calibri"/>
                        <a:sym typeface="Calibri"/>
                      </a:endParaRP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AEYAA1H</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STARTER,</a:t>
                      </a:r>
                      <a:r>
                        <a:rPr lang="en-US" sz="1000" dirty="0">
                          <a:solidFill>
                            <a:srgbClr val="38256E"/>
                          </a:solidFill>
                          <a:latin typeface="Calibri"/>
                          <a:ea typeface="Calibri"/>
                          <a:cs typeface="Calibri"/>
                          <a:sym typeface="Calibri"/>
                        </a:rPr>
                        <a:t> 5 year (50-199)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FFFFF"/>
                    </a:solidFill>
                  </a:tcPr>
                </a:tc>
                <a:tc>
                  <a:txBody>
                    <a:bodyPr/>
                    <a:lstStyle/>
                    <a:p>
                      <a:pPr lvl="0" algn="ctr">
                        <a:buNone/>
                      </a:pPr>
                      <a:r>
                        <a:rPr lang="en-US" sz="1000" dirty="0">
                          <a:solidFill>
                            <a:srgbClr val="38256E"/>
                          </a:solidFill>
                          <a:effectLst/>
                          <a:latin typeface="Aptos Narrow"/>
                          <a:sym typeface="Calibri"/>
                        </a:rPr>
                        <a:t>$</a:t>
                      </a:r>
                      <a:r>
                        <a:rPr lang="en-US" sz="1000" dirty="0">
                          <a:solidFill>
                            <a:srgbClr val="38256E"/>
                          </a:solidFill>
                          <a:effectLst/>
                          <a:latin typeface="Aptos Narrow"/>
                        </a:rPr>
                        <a:t>870.52</a:t>
                      </a:r>
                      <a:endParaRPr sz="1000" dirty="0">
                        <a:solidFill>
                          <a:srgbClr val="38256E"/>
                        </a:solidFill>
                        <a:latin typeface="Calibri"/>
                        <a:ea typeface="Calibri"/>
                        <a:cs typeface="Calibri"/>
                        <a:sym typeface="Calibri"/>
                      </a:endParaRP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AEYAA1J</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1 year (200+)</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3F3F3"/>
                    </a:solidFill>
                  </a:tcPr>
                </a:tc>
                <a:tc>
                  <a:txBody>
                    <a:bodyPr/>
                    <a:lstStyle/>
                    <a:p>
                      <a:pPr lvl="0" algn="ctr">
                        <a:buNone/>
                      </a:pPr>
                      <a:r>
                        <a:rPr lang="en-US" sz="1000" dirty="0">
                          <a:solidFill>
                            <a:srgbClr val="38256E"/>
                          </a:solidFill>
                          <a:effectLst/>
                          <a:latin typeface="Aptos Narrow"/>
                          <a:sym typeface="Calibri"/>
                        </a:rPr>
                        <a:t>$</a:t>
                      </a:r>
                      <a:r>
                        <a:rPr lang="en-US" sz="1000" dirty="0">
                          <a:solidFill>
                            <a:srgbClr val="38256E"/>
                          </a:solidFill>
                          <a:effectLst/>
                          <a:latin typeface="Aptos Narrow"/>
                        </a:rPr>
                        <a:t>206.75</a:t>
                      </a:r>
                      <a:endParaRPr sz="1000" dirty="0">
                        <a:solidFill>
                          <a:srgbClr val="38256E"/>
                        </a:solidFill>
                        <a:latin typeface="Calibri"/>
                        <a:ea typeface="Calibri"/>
                        <a:cs typeface="Calibri"/>
                        <a:sym typeface="Calibri"/>
                      </a:endParaRP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AEYAA1K</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2 year (200+)</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FFFFF"/>
                    </a:solidFill>
                  </a:tcPr>
                </a:tc>
                <a:tc>
                  <a:txBody>
                    <a:bodyPr/>
                    <a:lstStyle/>
                    <a:p>
                      <a:pPr lvl="0" algn="ctr">
                        <a:buNone/>
                      </a:pPr>
                      <a:r>
                        <a:rPr lang="en-US" sz="1000" dirty="0">
                          <a:solidFill>
                            <a:srgbClr val="38256E"/>
                          </a:solidFill>
                          <a:effectLst/>
                          <a:latin typeface="Aptos Narrow"/>
                          <a:sym typeface="Calibri"/>
                        </a:rPr>
                        <a:t>$</a:t>
                      </a:r>
                      <a:r>
                        <a:rPr lang="en-US" sz="1000" dirty="0">
                          <a:solidFill>
                            <a:srgbClr val="38256E"/>
                          </a:solidFill>
                          <a:effectLst/>
                          <a:latin typeface="Aptos Narrow"/>
                        </a:rPr>
                        <a:t>392.82</a:t>
                      </a:r>
                      <a:endParaRPr sz="1000" dirty="0">
                        <a:solidFill>
                          <a:srgbClr val="38256E"/>
                        </a:solidFill>
                        <a:latin typeface="Calibri"/>
                        <a:ea typeface="Calibri"/>
                        <a:cs typeface="Calibri"/>
                        <a:sym typeface="Calibri"/>
                      </a:endParaRP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AEYAA1M</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3 year (200+)</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3F3F3"/>
                    </a:solidFill>
                  </a:tcPr>
                </a:tc>
                <a:tc>
                  <a:txBody>
                    <a:bodyPr/>
                    <a:lstStyle/>
                    <a:p>
                      <a:pPr lvl="0" algn="ctr">
                        <a:buNone/>
                      </a:pPr>
                      <a:r>
                        <a:rPr lang="en-US" sz="1000" dirty="0">
                          <a:solidFill>
                            <a:srgbClr val="38256E"/>
                          </a:solidFill>
                          <a:effectLst/>
                          <a:latin typeface="Aptos Narrow"/>
                          <a:sym typeface="Calibri"/>
                        </a:rPr>
                        <a:t>$</a:t>
                      </a:r>
                      <a:r>
                        <a:rPr lang="en-US" sz="1000" dirty="0">
                          <a:solidFill>
                            <a:srgbClr val="38256E"/>
                          </a:solidFill>
                          <a:effectLst/>
                          <a:latin typeface="Aptos Narrow"/>
                        </a:rPr>
                        <a:t>558.22</a:t>
                      </a:r>
                      <a:endParaRPr sz="1000" dirty="0">
                        <a:solidFill>
                          <a:srgbClr val="38256E"/>
                        </a:solidFill>
                        <a:latin typeface="Calibri"/>
                        <a:ea typeface="Calibri"/>
                        <a:cs typeface="Calibri"/>
                        <a:sym typeface="Calibri"/>
                      </a:endParaRP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AEYAA1N</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4 year (200+)</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FFFFF"/>
                    </a:solidFill>
                  </a:tcPr>
                </a:tc>
                <a:tc>
                  <a:txBody>
                    <a:bodyPr/>
                    <a:lstStyle/>
                    <a:p>
                      <a:pPr lvl="0" algn="ctr">
                        <a:buNone/>
                      </a:pPr>
                      <a:r>
                        <a:rPr lang="en-US" sz="1000" dirty="0">
                          <a:solidFill>
                            <a:srgbClr val="38256E"/>
                          </a:solidFill>
                          <a:effectLst/>
                          <a:latin typeface="Aptos Narrow"/>
                          <a:sym typeface="Calibri"/>
                        </a:rPr>
                        <a:t>$</a:t>
                      </a:r>
                      <a:r>
                        <a:rPr lang="en-US" sz="1000" dirty="0">
                          <a:solidFill>
                            <a:srgbClr val="38256E"/>
                          </a:solidFill>
                          <a:effectLst/>
                          <a:latin typeface="Aptos Narrow"/>
                        </a:rPr>
                        <a:t>702.94</a:t>
                      </a:r>
                      <a:endParaRPr sz="1000" dirty="0">
                        <a:solidFill>
                          <a:srgbClr val="38256E"/>
                        </a:solidFill>
                        <a:latin typeface="Calibri"/>
                        <a:ea typeface="Calibri"/>
                        <a:cs typeface="Calibri"/>
                        <a:sym typeface="Calibri"/>
                      </a:endParaRP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AEYAA1P</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STARTER,</a:t>
                      </a:r>
                      <a:r>
                        <a:rPr lang="en-US" sz="1000" dirty="0">
                          <a:solidFill>
                            <a:srgbClr val="38256E"/>
                          </a:solidFill>
                          <a:latin typeface="Calibri"/>
                          <a:ea typeface="Calibri"/>
                          <a:cs typeface="Calibri"/>
                          <a:sym typeface="Calibri"/>
                        </a:rPr>
                        <a:t> 5 year (200+)</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3F3F3"/>
                    </a:solidFill>
                  </a:tcPr>
                </a:tc>
                <a:tc>
                  <a:txBody>
                    <a:bodyPr/>
                    <a:lstStyle/>
                    <a:p>
                      <a:pPr lvl="0" algn="ctr">
                        <a:buNone/>
                      </a:pPr>
                      <a:r>
                        <a:rPr lang="en-US" sz="1000" dirty="0">
                          <a:solidFill>
                            <a:srgbClr val="38256E"/>
                          </a:solidFill>
                          <a:effectLst/>
                          <a:latin typeface="Aptos Narrow"/>
                          <a:sym typeface="Calibri"/>
                        </a:rPr>
                        <a:t>$</a:t>
                      </a:r>
                      <a:r>
                        <a:rPr lang="en-US" sz="1000" dirty="0">
                          <a:solidFill>
                            <a:srgbClr val="38256E"/>
                          </a:solidFill>
                          <a:effectLst/>
                          <a:latin typeface="Aptos Narrow"/>
                        </a:rPr>
                        <a:t>826.99</a:t>
                      </a:r>
                      <a:endParaRPr sz="1000" dirty="0">
                        <a:solidFill>
                          <a:srgbClr val="38256E"/>
                        </a:solidFill>
                        <a:latin typeface="Calibri"/>
                        <a:ea typeface="Calibri"/>
                        <a:cs typeface="Calibri"/>
                        <a:sym typeface="Calibri"/>
                      </a:endParaRP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aphicFrame>
        <p:nvGraphicFramePr>
          <p:cNvPr id="150" name="Google Shape;150;p15"/>
          <p:cNvGraphicFramePr/>
          <p:nvPr>
            <p:extLst>
              <p:ext uri="{D42A27DB-BD31-4B8C-83A1-F6EECF244321}">
                <p14:modId xmlns:p14="http://schemas.microsoft.com/office/powerpoint/2010/main" val="4010159146"/>
              </p:ext>
            </p:extLst>
          </p:nvPr>
        </p:nvGraphicFramePr>
        <p:xfrm>
          <a:off x="535850" y="1169215"/>
          <a:ext cx="3289000" cy="4040300"/>
        </p:xfrm>
        <a:graphic>
          <a:graphicData uri="http://schemas.openxmlformats.org/drawingml/2006/table">
            <a:tbl>
              <a:tblPr>
                <a:noFill/>
                <a:tableStyleId>{A300FE13-4529-4BDE-A557-FEC86FE4ADAF}</a:tableStyleId>
              </a:tblPr>
              <a:tblGrid>
                <a:gridCol w="803275">
                  <a:extLst>
                    <a:ext uri="{9D8B030D-6E8A-4147-A177-3AD203B41FA5}">
                      <a16:colId xmlns:a16="http://schemas.microsoft.com/office/drawing/2014/main" val="20000"/>
                    </a:ext>
                  </a:extLst>
                </a:gridCol>
                <a:gridCol w="1733625">
                  <a:extLst>
                    <a:ext uri="{9D8B030D-6E8A-4147-A177-3AD203B41FA5}">
                      <a16:colId xmlns:a16="http://schemas.microsoft.com/office/drawing/2014/main" val="20001"/>
                    </a:ext>
                  </a:extLst>
                </a:gridCol>
                <a:gridCol w="752100">
                  <a:extLst>
                    <a:ext uri="{9D8B030D-6E8A-4147-A177-3AD203B41FA5}">
                      <a16:colId xmlns:a16="http://schemas.microsoft.com/office/drawing/2014/main" val="20002"/>
                    </a:ext>
                  </a:extLst>
                </a:gridCol>
              </a:tblGrid>
              <a:tr h="36730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Item #</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Device Licenses</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MSRP</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a:solidFill>
                        <a:schemeClr val="bg1"/>
                      </a:solidFill>
                    </a:lnB>
                    <a:solidFill>
                      <a:srgbClr val="38256E"/>
                    </a:solidFill>
                  </a:tcPr>
                </a:tc>
                <a:extLst>
                  <a:ext uri="{0D108BD9-81ED-4DB2-BD59-A6C34878D82A}">
                    <a16:rowId xmlns:a16="http://schemas.microsoft.com/office/drawing/2014/main" val="10000"/>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AEYAA12</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1 year (1-9)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FFFFF"/>
                    </a:solidFill>
                  </a:tcPr>
                </a:tc>
                <a:tc>
                  <a:txBody>
                    <a:bodyPr/>
                    <a:lstStyle/>
                    <a:p>
                      <a:pPr lvl="0" algn="ctr">
                        <a:buNone/>
                      </a:pPr>
                      <a:r>
                        <a:rPr lang="en-US" sz="1000" dirty="0">
                          <a:solidFill>
                            <a:srgbClr val="38256E"/>
                          </a:solidFill>
                          <a:effectLst/>
                          <a:latin typeface="Calibri"/>
                          <a:sym typeface="Calibri"/>
                        </a:rPr>
                        <a:t>$241.14</a:t>
                      </a:r>
                      <a:endParaRPr sz="1000" dirty="0">
                        <a:solidFill>
                          <a:srgbClr val="38256E"/>
                        </a:solidFill>
                        <a:effectLst/>
                        <a:latin typeface="Calibri"/>
                        <a:sym typeface="Calibri"/>
                      </a:endParaRPr>
                    </a:p>
                  </a:txBody>
                  <a:tcPr marL="9525" marR="9525" marT="9525"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AEYAA13</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2 year (1-9)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458.17</a:t>
                      </a:r>
                      <a:endParaRPr sz="1000">
                        <a:solidFill>
                          <a:srgbClr val="38256E"/>
                        </a:solidFill>
                        <a:latin typeface="Calibri"/>
                        <a:ea typeface="Calibri"/>
                        <a:cs typeface="Calibri"/>
                        <a:sym typeface="Calibri"/>
                      </a:endParaRPr>
                    </a:p>
                  </a:txBody>
                  <a:tcPr marL="9525" marR="9525" marT="9525"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AEYAA14</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3 year (1-9)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651.08</a:t>
                      </a:r>
                      <a:endParaRPr sz="1000">
                        <a:solidFill>
                          <a:srgbClr val="38256E"/>
                        </a:solidFill>
                        <a:latin typeface="Calibri"/>
                        <a:ea typeface="Calibri"/>
                        <a:cs typeface="Calibri"/>
                        <a:sym typeface="Calibri"/>
                      </a:endParaRPr>
                    </a:p>
                  </a:txBody>
                  <a:tcPr marL="9525" marR="9525" marT="9525"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AEYAA15</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4 year (1-9)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819.88</a:t>
                      </a:r>
                      <a:endParaRPr sz="1000">
                        <a:solidFill>
                          <a:srgbClr val="38256E"/>
                        </a:solidFill>
                        <a:latin typeface="Calibri"/>
                        <a:ea typeface="Calibri"/>
                        <a:cs typeface="Calibri"/>
                        <a:sym typeface="Calibri"/>
                      </a:endParaRPr>
                    </a:p>
                  </a:txBody>
                  <a:tcPr marL="9525" marR="9525" marT="9525"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AEYAA16</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5 year (1-9)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964.56</a:t>
                      </a:r>
                      <a:endParaRPr sz="1000">
                        <a:solidFill>
                          <a:srgbClr val="38256E"/>
                        </a:solidFill>
                        <a:latin typeface="Calibri"/>
                        <a:ea typeface="Calibri"/>
                        <a:cs typeface="Calibri"/>
                        <a:sym typeface="Calibri"/>
                      </a:endParaRPr>
                    </a:p>
                  </a:txBody>
                  <a:tcPr marL="9525" marR="9525" marT="9525"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AEYAA17</a:t>
                      </a:r>
                      <a:endParaRPr dirty="0"/>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1 year (10-49)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229.08</a:t>
                      </a:r>
                      <a:endParaRPr sz="1000">
                        <a:solidFill>
                          <a:srgbClr val="38256E"/>
                        </a:solidFill>
                        <a:latin typeface="Calibri"/>
                        <a:ea typeface="Calibri"/>
                        <a:cs typeface="Calibri"/>
                        <a:sym typeface="Calibri"/>
                      </a:endParaRPr>
                    </a:p>
                  </a:txBody>
                  <a:tcPr marL="9525" marR="9525" marT="9525"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AEYAA18</a:t>
                      </a:r>
                      <a:endParaRPr dirty="0"/>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2 year (10-49)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435.26</a:t>
                      </a:r>
                      <a:endParaRPr sz="1000">
                        <a:solidFill>
                          <a:srgbClr val="38256E"/>
                        </a:solidFill>
                        <a:latin typeface="Calibri"/>
                        <a:ea typeface="Calibri"/>
                        <a:cs typeface="Calibri"/>
                        <a:sym typeface="Calibri"/>
                      </a:endParaRPr>
                    </a:p>
                  </a:txBody>
                  <a:tcPr marL="9525" marR="9525" marT="9525"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AEYAA19</a:t>
                      </a:r>
                      <a:endParaRPr dirty="0"/>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3 year (10-49)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618.52</a:t>
                      </a:r>
                      <a:endParaRPr sz="1000">
                        <a:solidFill>
                          <a:srgbClr val="38256E"/>
                        </a:solidFill>
                        <a:latin typeface="Calibri"/>
                        <a:ea typeface="Calibri"/>
                        <a:cs typeface="Calibri"/>
                        <a:sym typeface="Calibri"/>
                      </a:endParaRPr>
                    </a:p>
                  </a:txBody>
                  <a:tcPr marL="9525" marR="9525" marT="9525"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AEYAA1A</a:t>
                      </a:r>
                      <a:endParaRPr dirty="0"/>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4 year (10-49)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FFFFF"/>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778.88</a:t>
                      </a:r>
                      <a:endParaRPr sz="1000">
                        <a:solidFill>
                          <a:srgbClr val="38256E"/>
                        </a:solidFill>
                        <a:latin typeface="Calibri"/>
                        <a:ea typeface="Calibri"/>
                        <a:cs typeface="Calibri"/>
                        <a:sym typeface="Calibri"/>
                      </a:endParaRPr>
                    </a:p>
                  </a:txBody>
                  <a:tcPr marL="9525" marR="9525" marT="9525"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AEYAA1C</a:t>
                      </a:r>
                      <a:endParaRPr dirty="0"/>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STARTER, </a:t>
                      </a:r>
                      <a:r>
                        <a:rPr lang="en-US" sz="1000" dirty="0">
                          <a:solidFill>
                            <a:srgbClr val="38256E"/>
                          </a:solidFill>
                          <a:latin typeface="Calibri"/>
                          <a:ea typeface="Calibri"/>
                          <a:cs typeface="Calibri"/>
                          <a:sym typeface="Calibri"/>
                        </a:rPr>
                        <a:t>5 year (10-49)</a:t>
                      </a:r>
                      <a:endParaRPr sz="1000" dirty="0">
                        <a:solidFill>
                          <a:srgbClr val="38256E"/>
                        </a:solidFill>
                        <a:latin typeface="Calibri"/>
                        <a:ea typeface="Calibri"/>
                        <a:cs typeface="Calibri"/>
                        <a:sym typeface="Calibri"/>
                      </a:endParaRPr>
                    </a:p>
                  </a:txBody>
                  <a:tcPr marL="91425" marR="91425" marT="91425" marB="91425">
                    <a:lnR w="12700">
                      <a:solidFill>
                        <a:schemeClr val="bg1"/>
                      </a:solidFill>
                    </a:lnR>
                    <a:solidFill>
                      <a:srgbClr val="F3F3F3"/>
                    </a:solidFill>
                  </a:tcPr>
                </a:tc>
                <a:tc>
                  <a:txBody>
                    <a:bodyPr/>
                    <a:lstStyle/>
                    <a:p>
                      <a:pPr lvl="0" algn="ctr">
                        <a:buNone/>
                      </a:pPr>
                      <a:r>
                        <a:rPr lang="en-US" sz="1000" dirty="0">
                          <a:solidFill>
                            <a:srgbClr val="38256E"/>
                          </a:solidFill>
                          <a:effectLst/>
                          <a:latin typeface="Calibri"/>
                          <a:sym typeface="Calibri"/>
                        </a:rPr>
                        <a:t>$</a:t>
                      </a:r>
                      <a:r>
                        <a:rPr lang="en-US" sz="1000" dirty="0">
                          <a:solidFill>
                            <a:srgbClr val="38256E"/>
                          </a:solidFill>
                          <a:effectLst/>
                          <a:latin typeface="Calibri"/>
                        </a:rPr>
                        <a:t>916.33</a:t>
                      </a:r>
                      <a:endParaRPr sz="1000">
                        <a:solidFill>
                          <a:srgbClr val="38256E"/>
                        </a:solidFill>
                        <a:latin typeface="Calibri"/>
                        <a:ea typeface="Calibri"/>
                        <a:cs typeface="Calibri"/>
                        <a:sym typeface="Calibri"/>
                      </a:endParaRPr>
                    </a:p>
                  </a:txBody>
                  <a:tcPr marL="9525" marR="9525" marT="9525"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aphicFrame>
        <p:nvGraphicFramePr>
          <p:cNvPr id="151" name="Google Shape;151;p15"/>
          <p:cNvGraphicFramePr/>
          <p:nvPr/>
        </p:nvGraphicFramePr>
        <p:xfrm>
          <a:off x="7774850" y="1169215"/>
          <a:ext cx="3336625" cy="1798200"/>
        </p:xfrm>
        <a:graphic>
          <a:graphicData uri="http://schemas.openxmlformats.org/drawingml/2006/table">
            <a:tbl>
              <a:tblPr>
                <a:noFill/>
                <a:tableStyleId>{A300FE13-4529-4BDE-A557-FEC86FE4ADAF}</a:tableStyleId>
              </a:tblPr>
              <a:tblGrid>
                <a:gridCol w="879475">
                  <a:extLst>
                    <a:ext uri="{9D8B030D-6E8A-4147-A177-3AD203B41FA5}">
                      <a16:colId xmlns:a16="http://schemas.microsoft.com/office/drawing/2014/main" val="20000"/>
                    </a:ext>
                  </a:extLst>
                </a:gridCol>
                <a:gridCol w="1686000">
                  <a:extLst>
                    <a:ext uri="{9D8B030D-6E8A-4147-A177-3AD203B41FA5}">
                      <a16:colId xmlns:a16="http://schemas.microsoft.com/office/drawing/2014/main" val="20001"/>
                    </a:ext>
                  </a:extLst>
                </a:gridCol>
                <a:gridCol w="771150">
                  <a:extLst>
                    <a:ext uri="{9D8B030D-6E8A-4147-A177-3AD203B41FA5}">
                      <a16:colId xmlns:a16="http://schemas.microsoft.com/office/drawing/2014/main" val="20002"/>
                    </a:ext>
                  </a:extLst>
                </a:gridCol>
              </a:tblGrid>
              <a:tr h="249525">
                <a:tc gridSpan="3">
                  <a:txBody>
                    <a:bodyPr/>
                    <a:lstStyle/>
                    <a:p>
                      <a:pPr marL="0" lvl="0" indent="0" algn="ctr" rtl="0">
                        <a:spcBef>
                          <a:spcPts val="0"/>
                        </a:spcBef>
                        <a:spcAft>
                          <a:spcPts val="0"/>
                        </a:spcAft>
                        <a:buNone/>
                      </a:pPr>
                      <a:r>
                        <a:rPr lang="en-US" sz="1000" b="1">
                          <a:solidFill>
                            <a:schemeClr val="lt1"/>
                          </a:solidFill>
                          <a:latin typeface="Calibri"/>
                          <a:ea typeface="Calibri"/>
                          <a:cs typeface="Calibri"/>
                          <a:sym typeface="Calibri"/>
                        </a:rPr>
                        <a:t>Installation Fees and Pro Services</a:t>
                      </a:r>
                      <a:endParaRPr sz="1000">
                        <a:solidFill>
                          <a:schemeClr val="lt1"/>
                        </a:solidFill>
                        <a:latin typeface="Calibri"/>
                        <a:ea typeface="Calibri"/>
                        <a:cs typeface="Calibri"/>
                        <a:sym typeface="Calibri"/>
                      </a:endParaRPr>
                    </a:p>
                  </a:txBody>
                  <a:tcPr marL="91425" marR="91425" marT="91425" marB="91425">
                    <a:solidFill>
                      <a:srgbClr val="38256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7640005345</a:t>
                      </a:r>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SEC Consultation </a:t>
                      </a:r>
                      <a:endParaRPr sz="1000">
                        <a:solidFill>
                          <a:srgbClr val="38256E"/>
                        </a:solidFill>
                        <a:latin typeface="Calibri"/>
                        <a:ea typeface="Calibri"/>
                        <a:cs typeface="Calibri"/>
                        <a:sym typeface="Calibri"/>
                      </a:endParaRPr>
                    </a:p>
                    <a:p>
                      <a:pPr marL="0" lvl="0" indent="0" algn="ctr" rtl="0">
                        <a:spcBef>
                          <a:spcPts val="0"/>
                        </a:spcBef>
                        <a:spcAft>
                          <a:spcPts val="0"/>
                        </a:spcAft>
                        <a:buNone/>
                      </a:pPr>
                      <a:r>
                        <a:rPr lang="en-US" sz="1000">
                          <a:solidFill>
                            <a:srgbClr val="38256E"/>
                          </a:solidFill>
                          <a:latin typeface="Calibri"/>
                          <a:ea typeface="Calibri"/>
                          <a:cs typeface="Calibri"/>
                          <a:sym typeface="Calibri"/>
                        </a:rPr>
                        <a:t>Services for DP</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$200.00</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1"/>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7640005346</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SEC DEVELOPMENT SERVICES FOR DP</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$350.00</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extLst>
                  <a:ext uri="{0D108BD9-81ED-4DB2-BD59-A6C34878D82A}">
                    <a16:rowId xmlns:a16="http://schemas.microsoft.com/office/drawing/2014/main" val="10002"/>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7640015792</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DP REMOTE INSTALLATION </a:t>
                      </a:r>
                      <a:endParaRPr sz="1000">
                        <a:solidFill>
                          <a:srgbClr val="38256E"/>
                        </a:solidFill>
                        <a:latin typeface="Calibri"/>
                        <a:ea typeface="Calibri"/>
                        <a:cs typeface="Calibri"/>
                        <a:sym typeface="Calibri"/>
                      </a:endParaRPr>
                    </a:p>
                    <a:p>
                      <a:pPr marL="0" lvl="0" indent="0" algn="ctr" rtl="0">
                        <a:spcBef>
                          <a:spcPts val="0"/>
                        </a:spcBef>
                        <a:spcAft>
                          <a:spcPts val="0"/>
                        </a:spcAft>
                        <a:buNone/>
                      </a:pPr>
                      <a:r>
                        <a:rPr lang="en-US" sz="1000">
                          <a:solidFill>
                            <a:srgbClr val="38256E"/>
                          </a:solidFill>
                          <a:latin typeface="Calibri"/>
                          <a:ea typeface="Calibri"/>
                          <a:cs typeface="Calibri"/>
                          <a:sym typeface="Calibri"/>
                        </a:rPr>
                        <a:t>SERVICES BY SEC</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Clr>
                          <a:schemeClr val="dk1"/>
                        </a:buClr>
                        <a:buSzPts val="1100"/>
                        <a:buFont typeface="Arial"/>
                        <a:buNone/>
                      </a:pPr>
                      <a:r>
                        <a:rPr lang="en-US" sz="1000">
                          <a:solidFill>
                            <a:srgbClr val="38256E"/>
                          </a:solidFill>
                          <a:latin typeface="Calibri"/>
                          <a:ea typeface="Calibri"/>
                          <a:cs typeface="Calibri"/>
                          <a:sym typeface="Calibri"/>
                        </a:rPr>
                        <a:t>$350.00</a:t>
                      </a:r>
                      <a:endParaRPr sz="1000">
                        <a:solidFill>
                          <a:srgbClr val="38256E"/>
                        </a:solidFill>
                        <a:latin typeface="Calibri"/>
                        <a:ea typeface="Calibri"/>
                        <a:cs typeface="Calibri"/>
                        <a:sym typeface="Calibri"/>
                      </a:endParaRPr>
                    </a:p>
                    <a:p>
                      <a:pPr marL="0" lvl="0" indent="0" algn="l" rtl="0">
                        <a:spcBef>
                          <a:spcPts val="0"/>
                        </a:spcBef>
                        <a:spcAft>
                          <a:spcPts val="0"/>
                        </a:spcAft>
                        <a:buNone/>
                      </a:pPr>
                      <a:endParaRPr sz="1000">
                        <a:solidFill>
                          <a:srgbClr val="38256E"/>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3"/>
                  </a:ext>
                </a:extLst>
              </a:tr>
            </a:tbl>
          </a:graphicData>
        </a:graphic>
      </p:graphicFrame>
      <p:sp>
        <p:nvSpPr>
          <p:cNvPr id="152" name="Google Shape;152;p15"/>
          <p:cNvSpPr/>
          <p:nvPr/>
        </p:nvSpPr>
        <p:spPr>
          <a:xfrm rot="10800000">
            <a:off x="1647750" y="5253525"/>
            <a:ext cx="4505400" cy="657300"/>
          </a:xfrm>
          <a:prstGeom prst="wedgeRectCallout">
            <a:avLst>
              <a:gd name="adj1" fmla="val -20833"/>
              <a:gd name="adj2" fmla="val 62500"/>
            </a:avLst>
          </a:prstGeom>
          <a:solidFill>
            <a:srgbClr val="04B7C2"/>
          </a:solidFill>
          <a:ln w="9525" cap="flat" cmpd="sng">
            <a:solidFill>
              <a:srgbClr val="04B7C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5"/>
          <p:cNvSpPr txBox="1"/>
          <p:nvPr/>
        </p:nvSpPr>
        <p:spPr>
          <a:xfrm>
            <a:off x="1762125" y="5209400"/>
            <a:ext cx="4374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b="1">
                <a:solidFill>
                  <a:srgbClr val="FFFFFF"/>
                </a:solidFill>
                <a:latin typeface="Calibri"/>
                <a:ea typeface="Calibri"/>
                <a:cs typeface="Calibri"/>
                <a:sym typeface="Calibri"/>
              </a:rPr>
              <a:t>The Device License Tier is based on the number of unique capture sources that will be enabled in Dispatcher Stratus. Capture sources include Konica Minolta MFPs, Dropbox In folders, etc.</a:t>
            </a:r>
            <a:endParaRPr sz="1200" b="1">
              <a:solidFill>
                <a:schemeClr val="lt1"/>
              </a:solidFill>
              <a:latin typeface="Calibri"/>
              <a:ea typeface="Calibri"/>
              <a:cs typeface="Calibri"/>
              <a:sym typeface="Calibri"/>
            </a:endParaRPr>
          </a:p>
        </p:txBody>
      </p:sp>
      <p:sp>
        <p:nvSpPr>
          <p:cNvPr id="156" name="Google Shape;156;p15"/>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
        <p:nvSpPr>
          <p:cNvPr id="3" name="Google Shape;109;p11">
            <a:extLst>
              <a:ext uri="{FF2B5EF4-FFF2-40B4-BE49-F238E27FC236}">
                <a16:creationId xmlns:a16="http://schemas.microsoft.com/office/drawing/2014/main" id="{C1E337DB-CC90-9994-8A94-CE4CB0D1A1DB}"/>
              </a:ext>
            </a:extLst>
          </p:cNvPr>
          <p:cNvSpPr/>
          <p:nvPr/>
        </p:nvSpPr>
        <p:spPr>
          <a:xfrm>
            <a:off x="8171671" y="3459765"/>
            <a:ext cx="2733982" cy="1791123"/>
          </a:xfrm>
          <a:prstGeom prst="roundRect">
            <a:avLst/>
          </a:prstGeom>
          <a:solidFill>
            <a:srgbClr val="8E7CC3"/>
          </a:solidFill>
          <a:ln w="9525" cap="flat" cmpd="sng">
            <a:solidFill>
              <a:srgbClr val="8E7CC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 name="Google Shape;110;p11">
            <a:extLst>
              <a:ext uri="{FF2B5EF4-FFF2-40B4-BE49-F238E27FC236}">
                <a16:creationId xmlns:a16="http://schemas.microsoft.com/office/drawing/2014/main" id="{E1F2A01C-1D56-3E29-0DF5-D3C7865C2F37}"/>
              </a:ext>
            </a:extLst>
          </p:cNvPr>
          <p:cNvSpPr txBox="1"/>
          <p:nvPr/>
        </p:nvSpPr>
        <p:spPr>
          <a:xfrm>
            <a:off x="8367899" y="3587769"/>
            <a:ext cx="2341142" cy="1107766"/>
          </a:xfrm>
          <a:prstGeom prst="round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500" b="1" dirty="0">
                <a:solidFill>
                  <a:srgbClr val="FFFFFF"/>
                </a:solidFill>
                <a:latin typeface="Calibri"/>
                <a:ea typeface="Calibri"/>
                <a:cs typeface="Calibri"/>
                <a:sym typeface="Calibri"/>
              </a:rPr>
              <a:t>UPGRADES </a:t>
            </a:r>
            <a:endParaRPr sz="1500" b="1" dirty="0">
              <a:solidFill>
                <a:srgbClr val="FFFFFF"/>
              </a:solidFill>
              <a:latin typeface="Calibri"/>
              <a:ea typeface="Calibri"/>
              <a:cs typeface="Calibri"/>
              <a:sym typeface="Calibri"/>
            </a:endParaRPr>
          </a:p>
          <a:p>
            <a:pPr algn="ctr">
              <a:buClr>
                <a:schemeClr val="dk1"/>
              </a:buClr>
              <a:buSzPts val="1100"/>
            </a:pPr>
            <a:r>
              <a:rPr lang="en-US" sz="1500" b="1" dirty="0">
                <a:solidFill>
                  <a:srgbClr val="FFFFFF"/>
                </a:solidFill>
                <a:latin typeface="Calibri"/>
                <a:ea typeface="Calibri"/>
                <a:cs typeface="Calibri"/>
                <a:sym typeface="Calibri"/>
              </a:rPr>
              <a:t>AVAILABLE TO DISPATCHER STRATUS BUSINESS OR ENTERPRISE!</a:t>
            </a:r>
            <a:endParaRPr sz="1500" b="1" dirty="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
        <p:nvSpPr>
          <p:cNvPr id="162" name="Google Shape;162;p16"/>
          <p:cNvSpPr txBox="1"/>
          <p:nvPr/>
        </p:nvSpPr>
        <p:spPr>
          <a:xfrm>
            <a:off x="2288950" y="0"/>
            <a:ext cx="7205100" cy="924600"/>
          </a:xfrm>
          <a:prstGeom prst="rect">
            <a:avLst/>
          </a:prstGeom>
          <a:noFill/>
          <a:ln>
            <a:noFill/>
          </a:ln>
        </p:spPr>
        <p:txBody>
          <a:bodyPr spcFirstLastPara="1" wrap="square" lIns="0" tIns="9425" rIns="0" bIns="0" anchor="ctr" anchorCtr="0">
            <a:noAutofit/>
          </a:bodyPr>
          <a:lstStyle/>
          <a:p>
            <a:pPr marL="0" lvl="0" indent="0" algn="l" rtl="0">
              <a:lnSpc>
                <a:spcPct val="90000"/>
              </a:lnSpc>
              <a:spcBef>
                <a:spcPts val="0"/>
              </a:spcBef>
              <a:spcAft>
                <a:spcPts val="0"/>
              </a:spcAft>
              <a:buClr>
                <a:schemeClr val="dk1"/>
              </a:buClr>
              <a:buSzPts val="2200"/>
              <a:buFont typeface="Arial"/>
              <a:buNone/>
            </a:pPr>
            <a:r>
              <a:rPr lang="en-US" sz="2500" b="1">
                <a:solidFill>
                  <a:srgbClr val="38256E"/>
                </a:solidFill>
                <a:latin typeface="Calibri"/>
                <a:ea typeface="Calibri"/>
                <a:cs typeface="Calibri"/>
                <a:sym typeface="Calibri"/>
              </a:rPr>
              <a:t>DEVICE LICENSES</a:t>
            </a:r>
            <a:r>
              <a:rPr lang="en-US" sz="2500" b="1" i="1">
                <a:solidFill>
                  <a:srgbClr val="9E9E9E"/>
                </a:solidFill>
                <a:latin typeface="Calibri"/>
                <a:ea typeface="Calibri"/>
                <a:cs typeface="Calibri"/>
                <a:sym typeface="Calibri"/>
              </a:rPr>
              <a:t> </a:t>
            </a:r>
            <a:r>
              <a:rPr lang="en-US" sz="2500" i="1">
                <a:solidFill>
                  <a:srgbClr val="9E9E9E"/>
                </a:solidFill>
                <a:latin typeface="Calibri"/>
                <a:ea typeface="Calibri"/>
                <a:cs typeface="Calibri"/>
                <a:sym typeface="Calibri"/>
              </a:rPr>
              <a:t>- BUSINESS</a:t>
            </a:r>
            <a:endParaRPr sz="2500">
              <a:solidFill>
                <a:srgbClr val="38256E"/>
              </a:solidFill>
              <a:latin typeface="Calibri"/>
              <a:ea typeface="Calibri"/>
              <a:cs typeface="Calibri"/>
              <a:sym typeface="Calibri"/>
            </a:endParaRPr>
          </a:p>
        </p:txBody>
      </p:sp>
      <p:pic>
        <p:nvPicPr>
          <p:cNvPr id="163" name="Google Shape;163;p16"/>
          <p:cNvPicPr preferRelativeResize="0"/>
          <p:nvPr/>
        </p:nvPicPr>
        <p:blipFill>
          <a:blip r:embed="rId3">
            <a:alphaModFix/>
          </a:blip>
          <a:stretch>
            <a:fillRect/>
          </a:stretch>
        </p:blipFill>
        <p:spPr>
          <a:xfrm>
            <a:off x="146275" y="241325"/>
            <a:ext cx="1836076" cy="441950"/>
          </a:xfrm>
          <a:prstGeom prst="rect">
            <a:avLst/>
          </a:prstGeom>
          <a:noFill/>
          <a:ln>
            <a:noFill/>
          </a:ln>
        </p:spPr>
      </p:pic>
      <p:graphicFrame>
        <p:nvGraphicFramePr>
          <p:cNvPr id="164" name="Google Shape;164;p16"/>
          <p:cNvGraphicFramePr/>
          <p:nvPr>
            <p:extLst>
              <p:ext uri="{D42A27DB-BD31-4B8C-83A1-F6EECF244321}">
                <p14:modId xmlns:p14="http://schemas.microsoft.com/office/powerpoint/2010/main" val="1003064484"/>
              </p:ext>
            </p:extLst>
          </p:nvPr>
        </p:nvGraphicFramePr>
        <p:xfrm>
          <a:off x="4117250" y="1169215"/>
          <a:ext cx="3391625" cy="4040300"/>
        </p:xfrm>
        <a:graphic>
          <a:graphicData uri="http://schemas.openxmlformats.org/drawingml/2006/table">
            <a:tbl>
              <a:tblPr>
                <a:noFill/>
                <a:tableStyleId>{A300FE13-4529-4BDE-A557-FEC86FE4ADAF}</a:tableStyleId>
              </a:tblPr>
              <a:tblGrid>
                <a:gridCol w="774700">
                  <a:extLst>
                    <a:ext uri="{9D8B030D-6E8A-4147-A177-3AD203B41FA5}">
                      <a16:colId xmlns:a16="http://schemas.microsoft.com/office/drawing/2014/main" val="20000"/>
                    </a:ext>
                  </a:extLst>
                </a:gridCol>
                <a:gridCol w="1886025">
                  <a:extLst>
                    <a:ext uri="{9D8B030D-6E8A-4147-A177-3AD203B41FA5}">
                      <a16:colId xmlns:a16="http://schemas.microsoft.com/office/drawing/2014/main" val="20001"/>
                    </a:ext>
                  </a:extLst>
                </a:gridCol>
                <a:gridCol w="730900">
                  <a:extLst>
                    <a:ext uri="{9D8B030D-6E8A-4147-A177-3AD203B41FA5}">
                      <a16:colId xmlns:a16="http://schemas.microsoft.com/office/drawing/2014/main" val="20002"/>
                    </a:ext>
                  </a:extLst>
                </a:gridCol>
              </a:tblGrid>
              <a:tr h="36730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Item #</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Device Licenses</a:t>
                      </a:r>
                      <a:endParaRPr sz="1000" b="1"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MSRP</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extLst>
                  <a:ext uri="{0D108BD9-81ED-4DB2-BD59-A6C34878D82A}">
                    <a16:rowId xmlns:a16="http://schemas.microsoft.com/office/drawing/2014/main" val="10000"/>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AEYAA24</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1 year (50-199)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$432.30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AEYAA25</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2 year (50-199)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$821.37</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AEYAA26</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3 year (50-199)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$1,167.20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AEYAA27</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4 year (50-199)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$1,469.81</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AEYAA28</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a:t>
                      </a:r>
                      <a:r>
                        <a:rPr lang="en-US" sz="1000" dirty="0">
                          <a:solidFill>
                            <a:srgbClr val="38256E"/>
                          </a:solidFill>
                          <a:latin typeface="Calibri"/>
                          <a:ea typeface="Calibri"/>
                          <a:cs typeface="Calibri"/>
                          <a:sym typeface="Calibri"/>
                        </a:rPr>
                        <a:t> 5 year (50-199)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$1,729.19</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AEYAA29</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1 year (200+)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$410.68</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AEYAA2A</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2 year (200+)</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$780.30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AEYAA2C</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3 year (200+)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$1,108.84</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AEYAA2D</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4 year (200+)</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$1,396.32</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AEYAA2E</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a:t>
                      </a:r>
                      <a:r>
                        <a:rPr lang="en-US" sz="1000" dirty="0">
                          <a:solidFill>
                            <a:srgbClr val="38256E"/>
                          </a:solidFill>
                          <a:latin typeface="Calibri"/>
                          <a:ea typeface="Calibri"/>
                          <a:cs typeface="Calibri"/>
                          <a:sym typeface="Calibri"/>
                        </a:rPr>
                        <a:t> 5 year (200+)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$1,642.73</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aphicFrame>
        <p:nvGraphicFramePr>
          <p:cNvPr id="165" name="Google Shape;165;p16"/>
          <p:cNvGraphicFramePr/>
          <p:nvPr>
            <p:extLst>
              <p:ext uri="{D42A27DB-BD31-4B8C-83A1-F6EECF244321}">
                <p14:modId xmlns:p14="http://schemas.microsoft.com/office/powerpoint/2010/main" val="3070980690"/>
              </p:ext>
            </p:extLst>
          </p:nvPr>
        </p:nvGraphicFramePr>
        <p:xfrm>
          <a:off x="535850" y="1169215"/>
          <a:ext cx="3289000" cy="4040300"/>
        </p:xfrm>
        <a:graphic>
          <a:graphicData uri="http://schemas.openxmlformats.org/drawingml/2006/table">
            <a:tbl>
              <a:tblPr>
                <a:noFill/>
                <a:tableStyleId>{A300FE13-4529-4BDE-A557-FEC86FE4ADAF}</a:tableStyleId>
              </a:tblPr>
              <a:tblGrid>
                <a:gridCol w="803275">
                  <a:extLst>
                    <a:ext uri="{9D8B030D-6E8A-4147-A177-3AD203B41FA5}">
                      <a16:colId xmlns:a16="http://schemas.microsoft.com/office/drawing/2014/main" val="20000"/>
                    </a:ext>
                  </a:extLst>
                </a:gridCol>
                <a:gridCol w="1733625">
                  <a:extLst>
                    <a:ext uri="{9D8B030D-6E8A-4147-A177-3AD203B41FA5}">
                      <a16:colId xmlns:a16="http://schemas.microsoft.com/office/drawing/2014/main" val="20001"/>
                    </a:ext>
                  </a:extLst>
                </a:gridCol>
                <a:gridCol w="752100">
                  <a:extLst>
                    <a:ext uri="{9D8B030D-6E8A-4147-A177-3AD203B41FA5}">
                      <a16:colId xmlns:a16="http://schemas.microsoft.com/office/drawing/2014/main" val="20002"/>
                    </a:ext>
                  </a:extLst>
                </a:gridCol>
              </a:tblGrid>
              <a:tr h="36730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Item #</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Device Licenses</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MSRP</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extLst>
                  <a:ext uri="{0D108BD9-81ED-4DB2-BD59-A6C34878D82A}">
                    <a16:rowId xmlns:a16="http://schemas.microsoft.com/office/drawing/2014/main" val="10000"/>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AEYAA1R</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1 year (1-9)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$479.00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AEYAA1T</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2 year (1-9)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$910.10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AEYAA1U</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3 year (1-9)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$1,293.30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AEYAA1V</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4 year (1-9)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$1,628.60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AEYAA1W</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5 year (1-9)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$1,916.00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AEYAA1Y</a:t>
                      </a:r>
                      <a:endParaRPr dirty="0"/>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1 year (10-49)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$455.05</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AEYAA20</a:t>
                      </a:r>
                      <a:endParaRPr dirty="0"/>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2 year (10-49)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$864.60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AEYAA21</a:t>
                      </a:r>
                      <a:endParaRPr dirty="0"/>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3 year (10-49)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$1,228.64</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AEYAA22</a:t>
                      </a:r>
                      <a:endParaRPr dirty="0"/>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4 year (10-49)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lvl="0" algn="ctr">
                        <a:buNone/>
                      </a:pPr>
                      <a:r>
                        <a:rPr lang="en-US" sz="1000" dirty="0">
                          <a:solidFill>
                            <a:srgbClr val="38256E"/>
                          </a:solidFill>
                          <a:effectLst/>
                          <a:latin typeface="Calibri"/>
                          <a:sym typeface="Calibri"/>
                        </a:rPr>
                        <a:t>$1,547.17</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AEYAA23</a:t>
                      </a:r>
                      <a:endParaRPr dirty="0"/>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BUSINESS, </a:t>
                      </a:r>
                      <a:r>
                        <a:rPr lang="en-US" sz="1000" dirty="0">
                          <a:solidFill>
                            <a:srgbClr val="38256E"/>
                          </a:solidFill>
                          <a:latin typeface="Calibri"/>
                          <a:ea typeface="Calibri"/>
                          <a:cs typeface="Calibri"/>
                          <a:sym typeface="Calibri"/>
                        </a:rPr>
                        <a:t>5 year (10-49)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lvl="0" algn="ctr">
                        <a:buNone/>
                      </a:pPr>
                      <a:r>
                        <a:rPr lang="en-US" sz="1000" dirty="0">
                          <a:solidFill>
                            <a:srgbClr val="38256E"/>
                          </a:solidFill>
                          <a:effectLst/>
                          <a:latin typeface="Calibri"/>
                          <a:sym typeface="Calibri"/>
                        </a:rPr>
                        <a:t>$1,820.20</a:t>
                      </a:r>
                      <a:endParaRPr sz="1000" dirty="0">
                        <a:solidFill>
                          <a:srgbClr val="38256E"/>
                        </a:solidFill>
                        <a:effectLst/>
                        <a:latin typeface="Calibri"/>
                        <a:sym typeface="Calibri"/>
                      </a:endParaRPr>
                    </a:p>
                  </a:txBody>
                  <a:tcPr marL="9525" marR="9525" marT="95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aphicFrame>
        <p:nvGraphicFramePr>
          <p:cNvPr id="166" name="Google Shape;166;p16"/>
          <p:cNvGraphicFramePr/>
          <p:nvPr/>
        </p:nvGraphicFramePr>
        <p:xfrm>
          <a:off x="7774850" y="1169215"/>
          <a:ext cx="3336625" cy="1798200"/>
        </p:xfrm>
        <a:graphic>
          <a:graphicData uri="http://schemas.openxmlformats.org/drawingml/2006/table">
            <a:tbl>
              <a:tblPr>
                <a:noFill/>
                <a:tableStyleId>{A300FE13-4529-4BDE-A557-FEC86FE4ADAF}</a:tableStyleId>
              </a:tblPr>
              <a:tblGrid>
                <a:gridCol w="879475">
                  <a:extLst>
                    <a:ext uri="{9D8B030D-6E8A-4147-A177-3AD203B41FA5}">
                      <a16:colId xmlns:a16="http://schemas.microsoft.com/office/drawing/2014/main" val="20000"/>
                    </a:ext>
                  </a:extLst>
                </a:gridCol>
                <a:gridCol w="1686000">
                  <a:extLst>
                    <a:ext uri="{9D8B030D-6E8A-4147-A177-3AD203B41FA5}">
                      <a16:colId xmlns:a16="http://schemas.microsoft.com/office/drawing/2014/main" val="20001"/>
                    </a:ext>
                  </a:extLst>
                </a:gridCol>
                <a:gridCol w="771150">
                  <a:extLst>
                    <a:ext uri="{9D8B030D-6E8A-4147-A177-3AD203B41FA5}">
                      <a16:colId xmlns:a16="http://schemas.microsoft.com/office/drawing/2014/main" val="20002"/>
                    </a:ext>
                  </a:extLst>
                </a:gridCol>
              </a:tblGrid>
              <a:tr h="249525">
                <a:tc gridSpan="3">
                  <a:txBody>
                    <a:bodyPr/>
                    <a:lstStyle/>
                    <a:p>
                      <a:pPr marL="0" lvl="0" indent="0" algn="ctr" rtl="0">
                        <a:spcBef>
                          <a:spcPts val="0"/>
                        </a:spcBef>
                        <a:spcAft>
                          <a:spcPts val="0"/>
                        </a:spcAft>
                        <a:buNone/>
                      </a:pPr>
                      <a:r>
                        <a:rPr lang="en-US" sz="1000" b="1">
                          <a:solidFill>
                            <a:schemeClr val="lt1"/>
                          </a:solidFill>
                          <a:latin typeface="Calibri"/>
                          <a:ea typeface="Calibri"/>
                          <a:cs typeface="Calibri"/>
                          <a:sym typeface="Calibri"/>
                        </a:rPr>
                        <a:t>Installation Fees and Pro Services</a:t>
                      </a:r>
                      <a:endParaRPr sz="1000">
                        <a:solidFill>
                          <a:schemeClr val="lt1"/>
                        </a:solidFill>
                        <a:latin typeface="Calibri"/>
                        <a:ea typeface="Calibri"/>
                        <a:cs typeface="Calibri"/>
                        <a:sym typeface="Calibri"/>
                      </a:endParaRPr>
                    </a:p>
                  </a:txBody>
                  <a:tcPr marL="91425" marR="91425" marT="91425" marB="91425">
                    <a:solidFill>
                      <a:srgbClr val="38256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7640005345</a:t>
                      </a:r>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SEC Consultation </a:t>
                      </a:r>
                      <a:endParaRPr sz="1000">
                        <a:solidFill>
                          <a:srgbClr val="38256E"/>
                        </a:solidFill>
                        <a:latin typeface="Calibri"/>
                        <a:ea typeface="Calibri"/>
                        <a:cs typeface="Calibri"/>
                        <a:sym typeface="Calibri"/>
                      </a:endParaRPr>
                    </a:p>
                    <a:p>
                      <a:pPr marL="0" lvl="0" indent="0" algn="ctr" rtl="0">
                        <a:spcBef>
                          <a:spcPts val="0"/>
                        </a:spcBef>
                        <a:spcAft>
                          <a:spcPts val="0"/>
                        </a:spcAft>
                        <a:buNone/>
                      </a:pPr>
                      <a:r>
                        <a:rPr lang="en-US" sz="1000">
                          <a:solidFill>
                            <a:srgbClr val="38256E"/>
                          </a:solidFill>
                          <a:latin typeface="Calibri"/>
                          <a:ea typeface="Calibri"/>
                          <a:cs typeface="Calibri"/>
                          <a:sym typeface="Calibri"/>
                        </a:rPr>
                        <a:t>Services for DP</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$200.00</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1"/>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7640005346</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SEC DEVELOPMENT SERVICES FOR DP</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$350.00</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extLst>
                  <a:ext uri="{0D108BD9-81ED-4DB2-BD59-A6C34878D82A}">
                    <a16:rowId xmlns:a16="http://schemas.microsoft.com/office/drawing/2014/main" val="10002"/>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7640015792</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DP REMOTE INSTALLATION </a:t>
                      </a:r>
                      <a:endParaRPr sz="1000">
                        <a:solidFill>
                          <a:srgbClr val="38256E"/>
                        </a:solidFill>
                        <a:latin typeface="Calibri"/>
                        <a:ea typeface="Calibri"/>
                        <a:cs typeface="Calibri"/>
                        <a:sym typeface="Calibri"/>
                      </a:endParaRPr>
                    </a:p>
                    <a:p>
                      <a:pPr marL="0" lvl="0" indent="0" algn="ctr" rtl="0">
                        <a:spcBef>
                          <a:spcPts val="0"/>
                        </a:spcBef>
                        <a:spcAft>
                          <a:spcPts val="0"/>
                        </a:spcAft>
                        <a:buNone/>
                      </a:pPr>
                      <a:r>
                        <a:rPr lang="en-US" sz="1000">
                          <a:solidFill>
                            <a:srgbClr val="38256E"/>
                          </a:solidFill>
                          <a:latin typeface="Calibri"/>
                          <a:ea typeface="Calibri"/>
                          <a:cs typeface="Calibri"/>
                          <a:sym typeface="Calibri"/>
                        </a:rPr>
                        <a:t>SERVICES BY SEC</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Clr>
                          <a:schemeClr val="dk1"/>
                        </a:buClr>
                        <a:buSzPts val="1100"/>
                        <a:buFont typeface="Arial"/>
                        <a:buNone/>
                      </a:pPr>
                      <a:r>
                        <a:rPr lang="en-US" sz="1000">
                          <a:solidFill>
                            <a:srgbClr val="38256E"/>
                          </a:solidFill>
                          <a:latin typeface="Calibri"/>
                          <a:ea typeface="Calibri"/>
                          <a:cs typeface="Calibri"/>
                          <a:sym typeface="Calibri"/>
                        </a:rPr>
                        <a:t>$350.00</a:t>
                      </a:r>
                      <a:endParaRPr sz="1000">
                        <a:solidFill>
                          <a:srgbClr val="38256E"/>
                        </a:solidFill>
                        <a:latin typeface="Calibri"/>
                        <a:ea typeface="Calibri"/>
                        <a:cs typeface="Calibri"/>
                        <a:sym typeface="Calibri"/>
                      </a:endParaRPr>
                    </a:p>
                    <a:p>
                      <a:pPr marL="0" lvl="0" indent="0" algn="l" rtl="0">
                        <a:spcBef>
                          <a:spcPts val="0"/>
                        </a:spcBef>
                        <a:spcAft>
                          <a:spcPts val="0"/>
                        </a:spcAft>
                        <a:buNone/>
                      </a:pPr>
                      <a:endParaRPr sz="1000">
                        <a:solidFill>
                          <a:srgbClr val="38256E"/>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3"/>
                  </a:ext>
                </a:extLst>
              </a:tr>
            </a:tbl>
          </a:graphicData>
        </a:graphic>
      </p:graphicFrame>
      <p:sp>
        <p:nvSpPr>
          <p:cNvPr id="167" name="Google Shape;167;p16"/>
          <p:cNvSpPr/>
          <p:nvPr/>
        </p:nvSpPr>
        <p:spPr>
          <a:xfrm rot="10800000">
            <a:off x="1647750" y="5253525"/>
            <a:ext cx="4505400" cy="657300"/>
          </a:xfrm>
          <a:prstGeom prst="wedgeRectCallout">
            <a:avLst>
              <a:gd name="adj1" fmla="val -20833"/>
              <a:gd name="adj2" fmla="val 62500"/>
            </a:avLst>
          </a:prstGeom>
          <a:solidFill>
            <a:srgbClr val="04B7C2"/>
          </a:solidFill>
          <a:ln w="9525" cap="flat" cmpd="sng">
            <a:solidFill>
              <a:srgbClr val="04B7C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6"/>
          <p:cNvSpPr txBox="1"/>
          <p:nvPr/>
        </p:nvSpPr>
        <p:spPr>
          <a:xfrm>
            <a:off x="1762125" y="5209400"/>
            <a:ext cx="4374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b="1">
                <a:solidFill>
                  <a:srgbClr val="FFFFFF"/>
                </a:solidFill>
                <a:latin typeface="Calibri"/>
                <a:ea typeface="Calibri"/>
                <a:cs typeface="Calibri"/>
                <a:sym typeface="Calibri"/>
              </a:rPr>
              <a:t>The Device License Tier is based on the number of unique capture sources that will be enabled in Dispatcher Stratus. Capture sources include Konica Minolta MFPs, Dropbox In folders, etc.</a:t>
            </a:r>
            <a:endParaRPr sz="1200" b="1">
              <a:solidFill>
                <a:schemeClr val="lt1"/>
              </a:solidFill>
              <a:latin typeface="Calibri"/>
              <a:ea typeface="Calibri"/>
              <a:cs typeface="Calibri"/>
              <a:sym typeface="Calibri"/>
            </a:endParaRPr>
          </a:p>
        </p:txBody>
      </p:sp>
      <p:sp>
        <p:nvSpPr>
          <p:cNvPr id="171" name="Google Shape;171;p16"/>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
        <p:nvSpPr>
          <p:cNvPr id="3" name="Google Shape;109;p11">
            <a:extLst>
              <a:ext uri="{FF2B5EF4-FFF2-40B4-BE49-F238E27FC236}">
                <a16:creationId xmlns:a16="http://schemas.microsoft.com/office/drawing/2014/main" id="{70FB2EFF-25D8-2C30-5103-918DAB2D2F71}"/>
              </a:ext>
            </a:extLst>
          </p:cNvPr>
          <p:cNvSpPr/>
          <p:nvPr/>
        </p:nvSpPr>
        <p:spPr>
          <a:xfrm>
            <a:off x="8171671" y="3459765"/>
            <a:ext cx="2733982" cy="1389651"/>
          </a:xfrm>
          <a:prstGeom prst="roundRect">
            <a:avLst/>
          </a:prstGeom>
          <a:solidFill>
            <a:srgbClr val="8E7CC3"/>
          </a:solidFill>
          <a:ln w="9525" cap="flat" cmpd="sng">
            <a:solidFill>
              <a:srgbClr val="8E7CC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 name="Google Shape;110;p11">
            <a:extLst>
              <a:ext uri="{FF2B5EF4-FFF2-40B4-BE49-F238E27FC236}">
                <a16:creationId xmlns:a16="http://schemas.microsoft.com/office/drawing/2014/main" id="{90511343-89B1-3A04-F6C7-21EEF07BF1B7}"/>
              </a:ext>
            </a:extLst>
          </p:cNvPr>
          <p:cNvSpPr txBox="1"/>
          <p:nvPr/>
        </p:nvSpPr>
        <p:spPr>
          <a:xfrm>
            <a:off x="8367899" y="3587769"/>
            <a:ext cx="2341142" cy="1107766"/>
          </a:xfrm>
          <a:prstGeom prst="round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500" b="1" dirty="0">
                <a:solidFill>
                  <a:srgbClr val="FFFFFF"/>
                </a:solidFill>
                <a:latin typeface="Calibri"/>
                <a:ea typeface="Calibri"/>
                <a:cs typeface="Calibri"/>
                <a:sym typeface="Calibri"/>
              </a:rPr>
              <a:t>UPGRADES </a:t>
            </a:r>
            <a:endParaRPr sz="1500" b="1" dirty="0">
              <a:solidFill>
                <a:srgbClr val="FFFFFF"/>
              </a:solidFill>
              <a:latin typeface="Calibri"/>
              <a:ea typeface="Calibri"/>
              <a:cs typeface="Calibri"/>
              <a:sym typeface="Calibri"/>
            </a:endParaRPr>
          </a:p>
          <a:p>
            <a:pPr algn="ctr">
              <a:buClr>
                <a:schemeClr val="dk1"/>
              </a:buClr>
              <a:buSzPts val="1100"/>
            </a:pPr>
            <a:r>
              <a:rPr lang="en-US" sz="1500" b="1" dirty="0">
                <a:solidFill>
                  <a:srgbClr val="FFFFFF"/>
                </a:solidFill>
                <a:latin typeface="Calibri"/>
                <a:ea typeface="Calibri"/>
                <a:cs typeface="Calibri"/>
                <a:sym typeface="Calibri"/>
              </a:rPr>
              <a:t>AVAILABLE TO DISPATCHER STRATUS ENTERPRISE!</a:t>
            </a:r>
            <a:endParaRPr sz="1500" b="1"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9"/>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8</a:t>
            </a:fld>
            <a:endParaRPr/>
          </a:p>
        </p:txBody>
      </p:sp>
      <p:sp>
        <p:nvSpPr>
          <p:cNvPr id="200" name="Google Shape;200;p19"/>
          <p:cNvSpPr txBox="1"/>
          <p:nvPr/>
        </p:nvSpPr>
        <p:spPr>
          <a:xfrm>
            <a:off x="2288950" y="0"/>
            <a:ext cx="7005000" cy="924600"/>
          </a:xfrm>
          <a:prstGeom prst="rect">
            <a:avLst/>
          </a:prstGeom>
          <a:noFill/>
          <a:ln>
            <a:noFill/>
          </a:ln>
        </p:spPr>
        <p:txBody>
          <a:bodyPr spcFirstLastPara="1" wrap="square" lIns="0" tIns="9425" rIns="0" bIns="0" anchor="ctr" anchorCtr="0">
            <a:noAutofit/>
          </a:bodyPr>
          <a:lstStyle/>
          <a:p>
            <a:pPr marL="0" lvl="0" indent="0" algn="l" rtl="0">
              <a:lnSpc>
                <a:spcPct val="90000"/>
              </a:lnSpc>
              <a:spcBef>
                <a:spcPts val="0"/>
              </a:spcBef>
              <a:spcAft>
                <a:spcPts val="0"/>
              </a:spcAft>
              <a:buClr>
                <a:schemeClr val="dk1"/>
              </a:buClr>
              <a:buSzPts val="2200"/>
              <a:buFont typeface="Arial"/>
              <a:buNone/>
            </a:pPr>
            <a:r>
              <a:rPr lang="en-US" sz="2500" b="1">
                <a:solidFill>
                  <a:srgbClr val="38256E"/>
                </a:solidFill>
                <a:latin typeface="Calibri"/>
                <a:ea typeface="Calibri"/>
                <a:cs typeface="Calibri"/>
                <a:sym typeface="Calibri"/>
              </a:rPr>
              <a:t>DEVICE LICENSES</a:t>
            </a:r>
            <a:r>
              <a:rPr lang="en-US" sz="2500" b="1" i="1">
                <a:solidFill>
                  <a:srgbClr val="9E9E9E"/>
                </a:solidFill>
                <a:latin typeface="Calibri"/>
                <a:ea typeface="Calibri"/>
                <a:cs typeface="Calibri"/>
                <a:sym typeface="Calibri"/>
              </a:rPr>
              <a:t> - ENTERPRISE</a:t>
            </a:r>
            <a:endParaRPr sz="2500" i="1">
              <a:solidFill>
                <a:srgbClr val="9E9E9E"/>
              </a:solidFill>
              <a:latin typeface="Calibri"/>
              <a:ea typeface="Calibri"/>
              <a:cs typeface="Calibri"/>
              <a:sym typeface="Calibri"/>
            </a:endParaRPr>
          </a:p>
        </p:txBody>
      </p:sp>
      <p:pic>
        <p:nvPicPr>
          <p:cNvPr id="201" name="Google Shape;201;p19"/>
          <p:cNvPicPr preferRelativeResize="0"/>
          <p:nvPr/>
        </p:nvPicPr>
        <p:blipFill>
          <a:blip r:embed="rId3">
            <a:alphaModFix/>
          </a:blip>
          <a:stretch>
            <a:fillRect/>
          </a:stretch>
        </p:blipFill>
        <p:spPr>
          <a:xfrm>
            <a:off x="146275" y="241325"/>
            <a:ext cx="1836076" cy="441950"/>
          </a:xfrm>
          <a:prstGeom prst="rect">
            <a:avLst/>
          </a:prstGeom>
          <a:noFill/>
          <a:ln>
            <a:noFill/>
          </a:ln>
        </p:spPr>
      </p:pic>
      <p:graphicFrame>
        <p:nvGraphicFramePr>
          <p:cNvPr id="202" name="Google Shape;202;p19"/>
          <p:cNvGraphicFramePr/>
          <p:nvPr>
            <p:extLst>
              <p:ext uri="{D42A27DB-BD31-4B8C-83A1-F6EECF244321}">
                <p14:modId xmlns:p14="http://schemas.microsoft.com/office/powerpoint/2010/main" val="1185974552"/>
              </p:ext>
            </p:extLst>
          </p:nvPr>
        </p:nvGraphicFramePr>
        <p:xfrm>
          <a:off x="4117250" y="1169215"/>
          <a:ext cx="3391625" cy="4040300"/>
        </p:xfrm>
        <a:graphic>
          <a:graphicData uri="http://schemas.openxmlformats.org/drawingml/2006/table">
            <a:tbl>
              <a:tblPr>
                <a:noFill/>
                <a:tableStyleId>{A300FE13-4529-4BDE-A557-FEC86FE4ADAF}</a:tableStyleId>
              </a:tblPr>
              <a:tblGrid>
                <a:gridCol w="774700">
                  <a:extLst>
                    <a:ext uri="{9D8B030D-6E8A-4147-A177-3AD203B41FA5}">
                      <a16:colId xmlns:a16="http://schemas.microsoft.com/office/drawing/2014/main" val="20000"/>
                    </a:ext>
                  </a:extLst>
                </a:gridCol>
                <a:gridCol w="1886025">
                  <a:extLst>
                    <a:ext uri="{9D8B030D-6E8A-4147-A177-3AD203B41FA5}">
                      <a16:colId xmlns:a16="http://schemas.microsoft.com/office/drawing/2014/main" val="20001"/>
                    </a:ext>
                  </a:extLst>
                </a:gridCol>
                <a:gridCol w="730900">
                  <a:extLst>
                    <a:ext uri="{9D8B030D-6E8A-4147-A177-3AD203B41FA5}">
                      <a16:colId xmlns:a16="http://schemas.microsoft.com/office/drawing/2014/main" val="20002"/>
                    </a:ext>
                  </a:extLst>
                </a:gridCol>
              </a:tblGrid>
              <a:tr h="36730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Item #</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Device Licenses</a:t>
                      </a:r>
                      <a:endParaRPr sz="1000" b="1"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MSRP</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extLst>
                  <a:ext uri="{0D108BD9-81ED-4DB2-BD59-A6C34878D82A}">
                    <a16:rowId xmlns:a16="http://schemas.microsoft.com/office/drawing/2014/main" val="10000"/>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AEYAA0A</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1 year (50-199)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$811.35</a:t>
                      </a:r>
                      <a:endParaRPr sz="1000" dirty="0">
                        <a:solidFill>
                          <a:srgbClr val="38256E"/>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1"/>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AEYAA0C</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2 year (50-199)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$1,541.56</a:t>
                      </a:r>
                      <a:endParaRPr sz="1000" dirty="0">
                        <a:solidFill>
                          <a:srgbClr val="38256E"/>
                        </a:solidFill>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val="10002"/>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AEYAA0D</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3 year (50-199)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$2,190.64</a:t>
                      </a:r>
                      <a:endParaRPr sz="1000" dirty="0">
                        <a:solidFill>
                          <a:srgbClr val="38256E"/>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3"/>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AEYAA0E</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4 year (50-199)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$2,758.58</a:t>
                      </a:r>
                      <a:endParaRPr sz="1000" dirty="0">
                        <a:solidFill>
                          <a:srgbClr val="38256E"/>
                        </a:solidFill>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val="10004"/>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AEYAA0F</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a:t>
                      </a:r>
                      <a:r>
                        <a:rPr lang="en-US" sz="1000" dirty="0">
                          <a:solidFill>
                            <a:srgbClr val="38256E"/>
                          </a:solidFill>
                          <a:latin typeface="Calibri"/>
                          <a:ea typeface="Calibri"/>
                          <a:cs typeface="Calibri"/>
                          <a:sym typeface="Calibri"/>
                        </a:rPr>
                        <a:t> 5 year (50-199)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$3,245.39</a:t>
                      </a:r>
                      <a:endParaRPr sz="1000" dirty="0">
                        <a:solidFill>
                          <a:srgbClr val="38256E"/>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5"/>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AEYAA0G</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1 year (200+)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$770.78</a:t>
                      </a:r>
                      <a:endParaRPr sz="1000" dirty="0">
                        <a:solidFill>
                          <a:srgbClr val="38256E"/>
                        </a:solidFill>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val="10006"/>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AEYAA0H</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2 year (200+)</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$1,464.48</a:t>
                      </a:r>
                      <a:endParaRPr sz="1000" dirty="0">
                        <a:solidFill>
                          <a:srgbClr val="38256E"/>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7"/>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AEYAA0J</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3 year (200+)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$2,081.11</a:t>
                      </a:r>
                      <a:endParaRPr sz="1000" dirty="0">
                        <a:solidFill>
                          <a:srgbClr val="38256E"/>
                        </a:solidFill>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val="10008"/>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AEYAA0K</a:t>
                      </a:r>
                      <a:endParaRPr dirty="0"/>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4 year (200+)</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$2,620.65</a:t>
                      </a:r>
                      <a:endParaRPr sz="1000" dirty="0">
                        <a:solidFill>
                          <a:srgbClr val="38256E"/>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9"/>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AEYAA0M</a:t>
                      </a:r>
                      <a:endParaRPr dirty="0"/>
                    </a:p>
                  </a:txBody>
                  <a:tcPr marL="91425" marR="91425" marT="91425" marB="91425">
                    <a:solidFill>
                      <a:srgbClr val="F3F3F3"/>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a:t>
                      </a:r>
                      <a:r>
                        <a:rPr lang="en-US" sz="1000" dirty="0">
                          <a:solidFill>
                            <a:srgbClr val="38256E"/>
                          </a:solidFill>
                          <a:latin typeface="Calibri"/>
                          <a:ea typeface="Calibri"/>
                          <a:cs typeface="Calibri"/>
                          <a:sym typeface="Calibri"/>
                        </a:rPr>
                        <a:t> 5 year (200+)</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$3,083.12</a:t>
                      </a:r>
                      <a:endParaRPr sz="1000" dirty="0">
                        <a:solidFill>
                          <a:srgbClr val="38256E"/>
                        </a:solidFill>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val="10010"/>
                  </a:ext>
                </a:extLst>
              </a:tr>
            </a:tbl>
          </a:graphicData>
        </a:graphic>
      </p:graphicFrame>
      <p:graphicFrame>
        <p:nvGraphicFramePr>
          <p:cNvPr id="203" name="Google Shape;203;p19"/>
          <p:cNvGraphicFramePr/>
          <p:nvPr>
            <p:extLst>
              <p:ext uri="{D42A27DB-BD31-4B8C-83A1-F6EECF244321}">
                <p14:modId xmlns:p14="http://schemas.microsoft.com/office/powerpoint/2010/main" val="3771308837"/>
              </p:ext>
            </p:extLst>
          </p:nvPr>
        </p:nvGraphicFramePr>
        <p:xfrm>
          <a:off x="535850" y="1169215"/>
          <a:ext cx="3289000" cy="4040300"/>
        </p:xfrm>
        <a:graphic>
          <a:graphicData uri="http://schemas.openxmlformats.org/drawingml/2006/table">
            <a:tbl>
              <a:tblPr>
                <a:noFill/>
                <a:tableStyleId>{A300FE13-4529-4BDE-A557-FEC86FE4ADAF}</a:tableStyleId>
              </a:tblPr>
              <a:tblGrid>
                <a:gridCol w="803275">
                  <a:extLst>
                    <a:ext uri="{9D8B030D-6E8A-4147-A177-3AD203B41FA5}">
                      <a16:colId xmlns:a16="http://schemas.microsoft.com/office/drawing/2014/main" val="20000"/>
                    </a:ext>
                  </a:extLst>
                </a:gridCol>
                <a:gridCol w="1733625">
                  <a:extLst>
                    <a:ext uri="{9D8B030D-6E8A-4147-A177-3AD203B41FA5}">
                      <a16:colId xmlns:a16="http://schemas.microsoft.com/office/drawing/2014/main" val="20001"/>
                    </a:ext>
                  </a:extLst>
                </a:gridCol>
                <a:gridCol w="752100">
                  <a:extLst>
                    <a:ext uri="{9D8B030D-6E8A-4147-A177-3AD203B41FA5}">
                      <a16:colId xmlns:a16="http://schemas.microsoft.com/office/drawing/2014/main" val="20002"/>
                    </a:ext>
                  </a:extLst>
                </a:gridCol>
              </a:tblGrid>
              <a:tr h="367300">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Item #</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lvl="0" indent="0" algn="ctr" rtl="0">
                        <a:spcBef>
                          <a:spcPts val="0"/>
                        </a:spcBef>
                        <a:spcAft>
                          <a:spcPts val="0"/>
                        </a:spcAft>
                        <a:buClr>
                          <a:schemeClr val="dk1"/>
                        </a:buClr>
                        <a:buSzPts val="800"/>
                        <a:buFont typeface="Arial"/>
                        <a:buNone/>
                      </a:pPr>
                      <a:r>
                        <a:rPr lang="en-US" sz="1000" b="1" dirty="0">
                          <a:solidFill>
                            <a:schemeClr val="lt1"/>
                          </a:solidFill>
                          <a:latin typeface="Calibri"/>
                          <a:ea typeface="Calibri"/>
                          <a:cs typeface="Calibri"/>
                          <a:sym typeface="Calibri"/>
                        </a:rPr>
                        <a:t>Device Licenses</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1000" b="1" u="none" strike="noStrike" cap="none" dirty="0">
                          <a:solidFill>
                            <a:schemeClr val="lt1"/>
                          </a:solidFill>
                          <a:latin typeface="Calibri"/>
                          <a:ea typeface="Calibri"/>
                          <a:cs typeface="Calibri"/>
                          <a:sym typeface="Calibri"/>
                        </a:rPr>
                        <a:t>MSRP</a:t>
                      </a:r>
                      <a:endParaRPr sz="1000" b="1" u="none" strike="noStrike" cap="none" dirty="0">
                        <a:solidFill>
                          <a:schemeClr val="lt1"/>
                        </a:solidFill>
                        <a:latin typeface="Calibri"/>
                        <a:ea typeface="Calibri"/>
                        <a:cs typeface="Calibri"/>
                        <a:sym typeface="Calibri"/>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38256E"/>
                    </a:solidFill>
                  </a:tcPr>
                </a:tc>
                <a:extLst>
                  <a:ext uri="{0D108BD9-81ED-4DB2-BD59-A6C34878D82A}">
                    <a16:rowId xmlns:a16="http://schemas.microsoft.com/office/drawing/2014/main" val="10000"/>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AEYAA00</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1 year (1-9)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$899.00</a:t>
                      </a:r>
                      <a:endParaRPr sz="1000" dirty="0">
                        <a:solidFill>
                          <a:srgbClr val="38256E"/>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1"/>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AEYAA01</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2 year (1-9)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$1,708.10</a:t>
                      </a:r>
                      <a:endParaRPr sz="1000" dirty="0">
                        <a:solidFill>
                          <a:srgbClr val="38256E"/>
                        </a:solidFill>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val="10002"/>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AEYAA02</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3 year (1-9)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$2,427.30</a:t>
                      </a:r>
                      <a:endParaRPr sz="1000" dirty="0">
                        <a:solidFill>
                          <a:srgbClr val="38256E"/>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3"/>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AEYAA03</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4 year (1-9)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$3,056.60</a:t>
                      </a:r>
                      <a:endParaRPr sz="1000" dirty="0">
                        <a:solidFill>
                          <a:srgbClr val="38256E"/>
                        </a:solidFill>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val="10004"/>
                  </a:ext>
                </a:extLst>
              </a:tr>
              <a:tr h="367300">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AEYAA04</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5 year (1-9)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lvl="0" indent="0" algn="ctr" rtl="0">
                        <a:spcBef>
                          <a:spcPts val="0"/>
                        </a:spcBef>
                        <a:spcAft>
                          <a:spcPts val="0"/>
                        </a:spcAft>
                        <a:buNone/>
                      </a:pPr>
                      <a:r>
                        <a:rPr lang="en-US" sz="1000" dirty="0">
                          <a:solidFill>
                            <a:srgbClr val="38256E"/>
                          </a:solidFill>
                          <a:latin typeface="Calibri"/>
                          <a:ea typeface="Calibri"/>
                          <a:cs typeface="Calibri"/>
                          <a:sym typeface="Calibri"/>
                        </a:rPr>
                        <a:t>$3,596.00</a:t>
                      </a:r>
                      <a:endParaRPr sz="1000" dirty="0">
                        <a:solidFill>
                          <a:srgbClr val="38256E"/>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5"/>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AEYAA05</a:t>
                      </a:r>
                      <a:endParaRPr dirty="0"/>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1 year (10-49)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marR="0" lvl="0" indent="0" algn="ctr" rtl="0">
                        <a:lnSpc>
                          <a:spcPct val="100000"/>
                        </a:lnSpc>
                        <a:spcBef>
                          <a:spcPts val="0"/>
                        </a:spcBef>
                        <a:spcAft>
                          <a:spcPts val="0"/>
                        </a:spcAft>
                        <a:buNone/>
                      </a:pPr>
                      <a:r>
                        <a:rPr lang="en-US" sz="1000" dirty="0">
                          <a:solidFill>
                            <a:srgbClr val="38256E"/>
                          </a:solidFill>
                          <a:latin typeface="Calibri"/>
                          <a:ea typeface="Calibri"/>
                          <a:cs typeface="Calibri"/>
                          <a:sym typeface="Calibri"/>
                        </a:rPr>
                        <a:t>$410.40</a:t>
                      </a:r>
                      <a:endParaRPr sz="1000" dirty="0">
                        <a:solidFill>
                          <a:srgbClr val="38256E"/>
                        </a:solidFill>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val="10006"/>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AEYAA06</a:t>
                      </a:r>
                      <a:endParaRPr dirty="0"/>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2 year (10-49)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marR="0" lvl="0" indent="0" algn="ctr" rtl="0">
                        <a:lnSpc>
                          <a:spcPct val="100000"/>
                        </a:lnSpc>
                        <a:spcBef>
                          <a:spcPts val="0"/>
                        </a:spcBef>
                        <a:spcAft>
                          <a:spcPts val="0"/>
                        </a:spcAft>
                        <a:buNone/>
                      </a:pPr>
                      <a:r>
                        <a:rPr lang="en-US" sz="1000" dirty="0">
                          <a:solidFill>
                            <a:srgbClr val="38256E"/>
                          </a:solidFill>
                          <a:latin typeface="Calibri"/>
                          <a:ea typeface="Calibri"/>
                          <a:cs typeface="Calibri"/>
                          <a:sym typeface="Calibri"/>
                        </a:rPr>
                        <a:t>$779.76</a:t>
                      </a:r>
                      <a:endParaRPr sz="1000" dirty="0">
                        <a:solidFill>
                          <a:srgbClr val="38256E"/>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7"/>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AEYAA07</a:t>
                      </a:r>
                      <a:endParaRPr dirty="0"/>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3 year (10-49)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marR="0" lvl="0" indent="0" algn="ctr" rtl="0">
                        <a:lnSpc>
                          <a:spcPct val="100000"/>
                        </a:lnSpc>
                        <a:spcBef>
                          <a:spcPts val="0"/>
                        </a:spcBef>
                        <a:spcAft>
                          <a:spcPts val="0"/>
                        </a:spcAft>
                        <a:buNone/>
                      </a:pPr>
                      <a:r>
                        <a:rPr lang="en-US" sz="1000" dirty="0">
                          <a:solidFill>
                            <a:srgbClr val="38256E"/>
                          </a:solidFill>
                          <a:latin typeface="Calibri"/>
                          <a:ea typeface="Calibri"/>
                          <a:cs typeface="Calibri"/>
                          <a:sym typeface="Calibri"/>
                        </a:rPr>
                        <a:t>$1,108.08</a:t>
                      </a:r>
                      <a:endParaRPr sz="1000" dirty="0">
                        <a:solidFill>
                          <a:srgbClr val="38256E"/>
                        </a:solidFill>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val="10008"/>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AEYAA08</a:t>
                      </a:r>
                      <a:endParaRPr dirty="0"/>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4 year (10-49)</a:t>
                      </a:r>
                      <a:endParaRPr sz="1000" dirty="0">
                        <a:solidFill>
                          <a:srgbClr val="38256E"/>
                        </a:solidFill>
                        <a:latin typeface="Calibri"/>
                        <a:ea typeface="Calibri"/>
                        <a:cs typeface="Calibri"/>
                        <a:sym typeface="Calibri"/>
                      </a:endParaRPr>
                    </a:p>
                  </a:txBody>
                  <a:tcPr marL="91425" marR="91425" marT="91425" marB="91425">
                    <a:solidFill>
                      <a:srgbClr val="FFFFFF"/>
                    </a:solidFill>
                  </a:tcPr>
                </a:tc>
                <a:tc>
                  <a:txBody>
                    <a:bodyPr/>
                    <a:lstStyle/>
                    <a:p>
                      <a:pPr marL="0" marR="0" lvl="0" indent="0" algn="ctr" rtl="0">
                        <a:lnSpc>
                          <a:spcPct val="100000"/>
                        </a:lnSpc>
                        <a:spcBef>
                          <a:spcPts val="0"/>
                        </a:spcBef>
                        <a:spcAft>
                          <a:spcPts val="0"/>
                        </a:spcAft>
                        <a:buNone/>
                      </a:pPr>
                      <a:r>
                        <a:rPr lang="en-US" sz="1000" dirty="0">
                          <a:solidFill>
                            <a:srgbClr val="38256E"/>
                          </a:solidFill>
                          <a:latin typeface="Calibri"/>
                          <a:ea typeface="Calibri"/>
                          <a:cs typeface="Calibri"/>
                          <a:sym typeface="Calibri"/>
                        </a:rPr>
                        <a:t>$1,395.36</a:t>
                      </a:r>
                      <a:endParaRPr sz="1000" dirty="0">
                        <a:solidFill>
                          <a:srgbClr val="38256E"/>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9"/>
                  </a:ext>
                </a:extLst>
              </a:tr>
              <a:tr h="367300">
                <a:tc>
                  <a:txBody>
                    <a:bodyPr/>
                    <a:lstStyle/>
                    <a:p>
                      <a:pPr marL="0" lvl="0" indent="0" algn="ctr" rtl="0">
                        <a:spcBef>
                          <a:spcPts val="0"/>
                        </a:spcBef>
                        <a:spcAft>
                          <a:spcPts val="0"/>
                        </a:spcAft>
                        <a:buClr>
                          <a:schemeClr val="dk1"/>
                        </a:buClr>
                        <a:buSzPts val="1100"/>
                        <a:buFont typeface="Arial"/>
                        <a:buNone/>
                      </a:pPr>
                      <a:r>
                        <a:rPr lang="en-US" sz="1000" dirty="0">
                          <a:solidFill>
                            <a:srgbClr val="38256E"/>
                          </a:solidFill>
                          <a:latin typeface="Calibri"/>
                          <a:ea typeface="Calibri"/>
                          <a:cs typeface="Calibri"/>
                          <a:sym typeface="Calibri"/>
                        </a:rPr>
                        <a:t>AEYAA09</a:t>
                      </a:r>
                      <a:endParaRPr dirty="0"/>
                    </a:p>
                  </a:txBody>
                  <a:tcPr marL="91425" marR="91425" marT="91425" marB="91425">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b="1" dirty="0">
                          <a:solidFill>
                            <a:srgbClr val="38256E"/>
                          </a:solidFill>
                          <a:latin typeface="Calibri"/>
                          <a:ea typeface="Calibri"/>
                          <a:cs typeface="Calibri"/>
                          <a:sym typeface="Calibri"/>
                        </a:rPr>
                        <a:t>ENTERPRISE, </a:t>
                      </a:r>
                      <a:r>
                        <a:rPr lang="en-US" sz="1000" dirty="0">
                          <a:solidFill>
                            <a:srgbClr val="38256E"/>
                          </a:solidFill>
                          <a:latin typeface="Calibri"/>
                          <a:ea typeface="Calibri"/>
                          <a:cs typeface="Calibri"/>
                          <a:sym typeface="Calibri"/>
                        </a:rPr>
                        <a:t>5 year (10-49)</a:t>
                      </a:r>
                      <a:endParaRPr sz="1000" dirty="0">
                        <a:solidFill>
                          <a:srgbClr val="38256E"/>
                        </a:solidFill>
                        <a:latin typeface="Calibri"/>
                        <a:ea typeface="Calibri"/>
                        <a:cs typeface="Calibri"/>
                        <a:sym typeface="Calibri"/>
                      </a:endParaRPr>
                    </a:p>
                  </a:txBody>
                  <a:tcPr marL="91425" marR="91425" marT="91425" marB="91425">
                    <a:solidFill>
                      <a:srgbClr val="F3F3F3"/>
                    </a:solidFill>
                  </a:tcPr>
                </a:tc>
                <a:tc>
                  <a:txBody>
                    <a:bodyPr/>
                    <a:lstStyle/>
                    <a:p>
                      <a:pPr marL="0" marR="0" lvl="0" indent="0" algn="ctr" rtl="0">
                        <a:lnSpc>
                          <a:spcPct val="100000"/>
                        </a:lnSpc>
                        <a:spcBef>
                          <a:spcPts val="0"/>
                        </a:spcBef>
                        <a:spcAft>
                          <a:spcPts val="0"/>
                        </a:spcAft>
                        <a:buNone/>
                      </a:pPr>
                      <a:r>
                        <a:rPr lang="en-US" sz="1000" dirty="0">
                          <a:solidFill>
                            <a:srgbClr val="38256E"/>
                          </a:solidFill>
                          <a:latin typeface="Calibri"/>
                          <a:ea typeface="Calibri"/>
                          <a:cs typeface="Calibri"/>
                          <a:sym typeface="Calibri"/>
                        </a:rPr>
                        <a:t>$1,641.60</a:t>
                      </a:r>
                      <a:endParaRPr sz="1000" dirty="0">
                        <a:solidFill>
                          <a:srgbClr val="38256E"/>
                        </a:solidFill>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val="10010"/>
                  </a:ext>
                </a:extLst>
              </a:tr>
            </a:tbl>
          </a:graphicData>
        </a:graphic>
      </p:graphicFrame>
      <p:graphicFrame>
        <p:nvGraphicFramePr>
          <p:cNvPr id="204" name="Google Shape;204;p19"/>
          <p:cNvGraphicFramePr/>
          <p:nvPr/>
        </p:nvGraphicFramePr>
        <p:xfrm>
          <a:off x="7774850" y="1169215"/>
          <a:ext cx="3336625" cy="1798200"/>
        </p:xfrm>
        <a:graphic>
          <a:graphicData uri="http://schemas.openxmlformats.org/drawingml/2006/table">
            <a:tbl>
              <a:tblPr>
                <a:noFill/>
                <a:tableStyleId>{A300FE13-4529-4BDE-A557-FEC86FE4ADAF}</a:tableStyleId>
              </a:tblPr>
              <a:tblGrid>
                <a:gridCol w="879475">
                  <a:extLst>
                    <a:ext uri="{9D8B030D-6E8A-4147-A177-3AD203B41FA5}">
                      <a16:colId xmlns:a16="http://schemas.microsoft.com/office/drawing/2014/main" val="20000"/>
                    </a:ext>
                  </a:extLst>
                </a:gridCol>
                <a:gridCol w="1686000">
                  <a:extLst>
                    <a:ext uri="{9D8B030D-6E8A-4147-A177-3AD203B41FA5}">
                      <a16:colId xmlns:a16="http://schemas.microsoft.com/office/drawing/2014/main" val="20001"/>
                    </a:ext>
                  </a:extLst>
                </a:gridCol>
                <a:gridCol w="771150">
                  <a:extLst>
                    <a:ext uri="{9D8B030D-6E8A-4147-A177-3AD203B41FA5}">
                      <a16:colId xmlns:a16="http://schemas.microsoft.com/office/drawing/2014/main" val="20002"/>
                    </a:ext>
                  </a:extLst>
                </a:gridCol>
              </a:tblGrid>
              <a:tr h="249525">
                <a:tc gridSpan="3">
                  <a:txBody>
                    <a:bodyPr/>
                    <a:lstStyle/>
                    <a:p>
                      <a:pPr marL="0" lvl="0" indent="0" algn="ctr" rtl="0">
                        <a:spcBef>
                          <a:spcPts val="0"/>
                        </a:spcBef>
                        <a:spcAft>
                          <a:spcPts val="0"/>
                        </a:spcAft>
                        <a:buNone/>
                      </a:pPr>
                      <a:r>
                        <a:rPr lang="en-US" sz="1000" b="1">
                          <a:solidFill>
                            <a:schemeClr val="lt1"/>
                          </a:solidFill>
                          <a:latin typeface="Calibri"/>
                          <a:ea typeface="Calibri"/>
                          <a:cs typeface="Calibri"/>
                          <a:sym typeface="Calibri"/>
                        </a:rPr>
                        <a:t>Installation Fees and Pro Services</a:t>
                      </a:r>
                      <a:endParaRPr sz="1000">
                        <a:solidFill>
                          <a:schemeClr val="lt1"/>
                        </a:solidFill>
                        <a:latin typeface="Calibri"/>
                        <a:ea typeface="Calibri"/>
                        <a:cs typeface="Calibri"/>
                        <a:sym typeface="Calibri"/>
                      </a:endParaRPr>
                    </a:p>
                  </a:txBody>
                  <a:tcPr marL="91425" marR="91425" marT="91425" marB="91425">
                    <a:solidFill>
                      <a:srgbClr val="38256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7640005345</a:t>
                      </a:r>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SEC Consultation </a:t>
                      </a:r>
                      <a:endParaRPr sz="1000">
                        <a:solidFill>
                          <a:srgbClr val="38256E"/>
                        </a:solidFill>
                        <a:latin typeface="Calibri"/>
                        <a:ea typeface="Calibri"/>
                        <a:cs typeface="Calibri"/>
                        <a:sym typeface="Calibri"/>
                      </a:endParaRPr>
                    </a:p>
                    <a:p>
                      <a:pPr marL="0" lvl="0" indent="0" algn="ctr" rtl="0">
                        <a:spcBef>
                          <a:spcPts val="0"/>
                        </a:spcBef>
                        <a:spcAft>
                          <a:spcPts val="0"/>
                        </a:spcAft>
                        <a:buNone/>
                      </a:pPr>
                      <a:r>
                        <a:rPr lang="en-US" sz="1000">
                          <a:solidFill>
                            <a:srgbClr val="38256E"/>
                          </a:solidFill>
                          <a:latin typeface="Calibri"/>
                          <a:ea typeface="Calibri"/>
                          <a:cs typeface="Calibri"/>
                          <a:sym typeface="Calibri"/>
                        </a:rPr>
                        <a:t>Services for DP</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$200.00</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1"/>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7640005346</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SEC DEVELOPMENT SERVICES FOR DP</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$350.00</a:t>
                      </a:r>
                      <a:endParaRPr sz="1000">
                        <a:solidFill>
                          <a:srgbClr val="38256E"/>
                        </a:solidFill>
                        <a:latin typeface="Calibri"/>
                        <a:ea typeface="Calibri"/>
                        <a:cs typeface="Calibri"/>
                        <a:sym typeface="Calibri"/>
                      </a:endParaRPr>
                    </a:p>
                  </a:txBody>
                  <a:tcPr marL="91425" marR="91425" marT="91425" marB="91425" anchor="ctr">
                    <a:solidFill>
                      <a:srgbClr val="F3F3F3"/>
                    </a:solidFill>
                  </a:tcPr>
                </a:tc>
                <a:extLst>
                  <a:ext uri="{0D108BD9-81ED-4DB2-BD59-A6C34878D82A}">
                    <a16:rowId xmlns:a16="http://schemas.microsoft.com/office/drawing/2014/main" val="10002"/>
                  </a:ext>
                </a:extLst>
              </a:tr>
              <a:tr h="272400">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7640015792</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sz="1000">
                          <a:solidFill>
                            <a:srgbClr val="38256E"/>
                          </a:solidFill>
                          <a:latin typeface="Calibri"/>
                          <a:ea typeface="Calibri"/>
                          <a:cs typeface="Calibri"/>
                          <a:sym typeface="Calibri"/>
                        </a:rPr>
                        <a:t>DP REMOTE INSTALLATION </a:t>
                      </a:r>
                      <a:endParaRPr sz="1000">
                        <a:solidFill>
                          <a:srgbClr val="38256E"/>
                        </a:solidFill>
                        <a:latin typeface="Calibri"/>
                        <a:ea typeface="Calibri"/>
                        <a:cs typeface="Calibri"/>
                        <a:sym typeface="Calibri"/>
                      </a:endParaRPr>
                    </a:p>
                    <a:p>
                      <a:pPr marL="0" lvl="0" indent="0" algn="ctr" rtl="0">
                        <a:spcBef>
                          <a:spcPts val="0"/>
                        </a:spcBef>
                        <a:spcAft>
                          <a:spcPts val="0"/>
                        </a:spcAft>
                        <a:buNone/>
                      </a:pPr>
                      <a:r>
                        <a:rPr lang="en-US" sz="1000">
                          <a:solidFill>
                            <a:srgbClr val="38256E"/>
                          </a:solidFill>
                          <a:latin typeface="Calibri"/>
                          <a:ea typeface="Calibri"/>
                          <a:cs typeface="Calibri"/>
                          <a:sym typeface="Calibri"/>
                        </a:rPr>
                        <a:t>SERVICES BY SEC</a:t>
                      </a:r>
                      <a:endParaRPr sz="1000">
                        <a:solidFill>
                          <a:srgbClr val="38256E"/>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Clr>
                          <a:schemeClr val="dk1"/>
                        </a:buClr>
                        <a:buSzPts val="1100"/>
                        <a:buFont typeface="Arial"/>
                        <a:buNone/>
                      </a:pPr>
                      <a:r>
                        <a:rPr lang="en-US" sz="1000">
                          <a:solidFill>
                            <a:srgbClr val="38256E"/>
                          </a:solidFill>
                          <a:latin typeface="Calibri"/>
                          <a:ea typeface="Calibri"/>
                          <a:cs typeface="Calibri"/>
                          <a:sym typeface="Calibri"/>
                        </a:rPr>
                        <a:t>$350.00</a:t>
                      </a:r>
                      <a:endParaRPr sz="1000">
                        <a:solidFill>
                          <a:srgbClr val="38256E"/>
                        </a:solidFill>
                        <a:latin typeface="Calibri"/>
                        <a:ea typeface="Calibri"/>
                        <a:cs typeface="Calibri"/>
                        <a:sym typeface="Calibri"/>
                      </a:endParaRPr>
                    </a:p>
                    <a:p>
                      <a:pPr marL="0" lvl="0" indent="0" algn="l" rtl="0">
                        <a:spcBef>
                          <a:spcPts val="0"/>
                        </a:spcBef>
                        <a:spcAft>
                          <a:spcPts val="0"/>
                        </a:spcAft>
                        <a:buNone/>
                      </a:pPr>
                      <a:endParaRPr sz="1000">
                        <a:solidFill>
                          <a:srgbClr val="38256E"/>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3"/>
                  </a:ext>
                </a:extLst>
              </a:tr>
            </a:tbl>
          </a:graphicData>
        </a:graphic>
      </p:graphicFrame>
      <p:sp>
        <p:nvSpPr>
          <p:cNvPr id="205" name="Google Shape;205;p19"/>
          <p:cNvSpPr/>
          <p:nvPr/>
        </p:nvSpPr>
        <p:spPr>
          <a:xfrm rot="10800000">
            <a:off x="1647750" y="5253525"/>
            <a:ext cx="4505400" cy="657300"/>
          </a:xfrm>
          <a:prstGeom prst="wedgeRectCallout">
            <a:avLst>
              <a:gd name="adj1" fmla="val -20833"/>
              <a:gd name="adj2" fmla="val 62500"/>
            </a:avLst>
          </a:prstGeom>
          <a:solidFill>
            <a:srgbClr val="04B7C2"/>
          </a:solidFill>
          <a:ln w="9525" cap="flat" cmpd="sng">
            <a:solidFill>
              <a:srgbClr val="04B7C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9"/>
          <p:cNvSpPr txBox="1"/>
          <p:nvPr/>
        </p:nvSpPr>
        <p:spPr>
          <a:xfrm>
            <a:off x="1762125" y="5209400"/>
            <a:ext cx="4374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b="1">
                <a:solidFill>
                  <a:srgbClr val="FFFFFF"/>
                </a:solidFill>
                <a:latin typeface="Calibri"/>
                <a:ea typeface="Calibri"/>
                <a:cs typeface="Calibri"/>
                <a:sym typeface="Calibri"/>
              </a:rPr>
              <a:t>The Device License Tier is based on the number of unique capture sources that will be enabled in Dispatcher Stratus. Capture sources include Konica Minolta MFPs, Dropbox In folders, etc.</a:t>
            </a:r>
            <a:endParaRPr sz="1200" b="1">
              <a:solidFill>
                <a:schemeClr val="lt1"/>
              </a:solidFill>
              <a:latin typeface="Calibri"/>
              <a:ea typeface="Calibri"/>
              <a:cs typeface="Calibri"/>
              <a:sym typeface="Calibri"/>
            </a:endParaRPr>
          </a:p>
        </p:txBody>
      </p:sp>
      <p:sp>
        <p:nvSpPr>
          <p:cNvPr id="207" name="Google Shape;207;p19"/>
          <p:cNvSpPr/>
          <p:nvPr/>
        </p:nvSpPr>
        <p:spPr>
          <a:xfrm>
            <a:off x="10431185" y="5393138"/>
            <a:ext cx="1089300" cy="109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76"/>
              <a:buFont typeface="Arial"/>
              <a:buNone/>
            </a:pPr>
            <a:endParaRPr sz="1276"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7"/>
          <p:cNvPicPr preferRelativeResize="0"/>
          <p:nvPr/>
        </p:nvPicPr>
        <p:blipFill rotWithShape="1">
          <a:blip r:embed="rId3">
            <a:alphaModFix/>
          </a:blip>
          <a:srcRect l="70545" t="-3669" r="3298"/>
          <a:stretch/>
        </p:blipFill>
        <p:spPr>
          <a:xfrm>
            <a:off x="315650" y="1133509"/>
            <a:ext cx="3643950" cy="3554108"/>
          </a:xfrm>
          <a:prstGeom prst="rect">
            <a:avLst/>
          </a:prstGeom>
          <a:noFill/>
          <a:ln>
            <a:noFill/>
          </a:ln>
        </p:spPr>
      </p:pic>
      <p:sp>
        <p:nvSpPr>
          <p:cNvPr id="177" name="Google Shape;177;p17"/>
          <p:cNvSpPr txBox="1">
            <a:spLocks noGrp="1"/>
          </p:cNvSpPr>
          <p:nvPr>
            <p:ph type="sldNum" idx="12"/>
          </p:nvPr>
        </p:nvSpPr>
        <p:spPr>
          <a:xfrm>
            <a:off x="11059188" y="6160124"/>
            <a:ext cx="419700" cy="23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9</a:t>
            </a:fld>
            <a:endParaRPr/>
          </a:p>
        </p:txBody>
      </p:sp>
      <p:pic>
        <p:nvPicPr>
          <p:cNvPr id="178" name="Google Shape;178;p17"/>
          <p:cNvPicPr preferRelativeResize="0"/>
          <p:nvPr/>
        </p:nvPicPr>
        <p:blipFill>
          <a:blip r:embed="rId4">
            <a:alphaModFix/>
          </a:blip>
          <a:stretch>
            <a:fillRect/>
          </a:stretch>
        </p:blipFill>
        <p:spPr>
          <a:xfrm>
            <a:off x="146275" y="241325"/>
            <a:ext cx="1836076" cy="441950"/>
          </a:xfrm>
          <a:prstGeom prst="rect">
            <a:avLst/>
          </a:prstGeom>
          <a:noFill/>
          <a:ln>
            <a:noFill/>
          </a:ln>
        </p:spPr>
      </p:pic>
      <p:sp>
        <p:nvSpPr>
          <p:cNvPr id="179" name="Google Shape;179;p17"/>
          <p:cNvSpPr txBox="1"/>
          <p:nvPr/>
        </p:nvSpPr>
        <p:spPr>
          <a:xfrm>
            <a:off x="3959600" y="684505"/>
            <a:ext cx="7109123" cy="488028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200" b="1" dirty="0">
                <a:solidFill>
                  <a:srgbClr val="38256E"/>
                </a:solidFill>
                <a:latin typeface="Calibri"/>
                <a:ea typeface="Calibri"/>
                <a:cs typeface="Calibri"/>
                <a:sym typeface="Calibri"/>
              </a:rPr>
              <a:t>User Licenses</a:t>
            </a:r>
            <a:endParaRPr sz="1200" b="1" dirty="0">
              <a:solidFill>
                <a:srgbClr val="38256E"/>
              </a:solidFill>
              <a:latin typeface="Calibri"/>
              <a:ea typeface="Calibri"/>
              <a:cs typeface="Calibri"/>
              <a:sym typeface="Calibri"/>
            </a:endParaRPr>
          </a:p>
          <a:p>
            <a:pPr>
              <a:lnSpc>
                <a:spcPct val="115000"/>
              </a:lnSpc>
              <a:spcBef>
                <a:spcPts val="1200"/>
              </a:spcBef>
            </a:pPr>
            <a:r>
              <a:rPr lang="en-US" sz="1200" dirty="0">
                <a:solidFill>
                  <a:srgbClr val="38256E"/>
                </a:solidFill>
                <a:latin typeface="Calibri"/>
                <a:ea typeface="Calibri"/>
                <a:cs typeface="Calibri"/>
                <a:sym typeface="Calibri"/>
              </a:rPr>
              <a:t>User Licenses are required for unique user that needs to participate in a people-based workflow using one of the following nodes:</a:t>
            </a:r>
          </a:p>
          <a:p>
            <a:pPr marL="91440" indent="-91440">
              <a:spcBef>
                <a:spcPts val="800"/>
              </a:spcBef>
              <a:buChar char="•"/>
            </a:pPr>
            <a:r>
              <a:rPr lang="en-US" sz="1200" dirty="0">
                <a:solidFill>
                  <a:srgbClr val="38256E"/>
                </a:solidFill>
                <a:latin typeface="Calibri"/>
                <a:ea typeface="Calibri"/>
                <a:cs typeface="Calibri"/>
                <a:sym typeface="Calibri"/>
              </a:rPr>
              <a:t>People – User</a:t>
            </a:r>
            <a:endParaRPr sz="1200" dirty="0">
              <a:solidFill>
                <a:srgbClr val="38256E"/>
              </a:solidFill>
              <a:latin typeface="Calibri"/>
              <a:ea typeface="Calibri"/>
              <a:cs typeface="Calibri"/>
            </a:endParaRPr>
          </a:p>
          <a:p>
            <a:pPr marL="91440" indent="-91440">
              <a:spcBef>
                <a:spcPts val="800"/>
              </a:spcBef>
              <a:buChar char="•"/>
            </a:pPr>
            <a:r>
              <a:rPr lang="en-US" sz="1200" dirty="0">
                <a:solidFill>
                  <a:srgbClr val="38256E"/>
                </a:solidFill>
                <a:latin typeface="Calibri"/>
                <a:ea typeface="Calibri"/>
                <a:cs typeface="Calibri"/>
              </a:rPr>
              <a:t>People – Queue</a:t>
            </a:r>
          </a:p>
          <a:p>
            <a:pPr marL="91440" indent="-91440">
              <a:spcBef>
                <a:spcPts val="800"/>
              </a:spcBef>
              <a:buChar char="•"/>
            </a:pPr>
            <a:r>
              <a:rPr lang="en-US" sz="1200" dirty="0">
                <a:solidFill>
                  <a:srgbClr val="38256E"/>
                </a:solidFill>
                <a:latin typeface="Calibri"/>
                <a:ea typeface="Calibri"/>
                <a:cs typeface="Calibri"/>
              </a:rPr>
              <a:t>People – Group</a:t>
            </a:r>
          </a:p>
          <a:p>
            <a:pPr marL="91440" indent="-91440">
              <a:spcBef>
                <a:spcPts val="800"/>
              </a:spcBef>
              <a:buChar char="•"/>
            </a:pPr>
            <a:r>
              <a:rPr lang="en-US" sz="1200" dirty="0">
                <a:solidFill>
                  <a:srgbClr val="38256E"/>
                </a:solidFill>
                <a:latin typeface="Calibri"/>
                <a:ea typeface="Calibri"/>
                <a:cs typeface="Calibri"/>
              </a:rPr>
              <a:t>People – Edit &amp; Approve</a:t>
            </a:r>
          </a:p>
          <a:p>
            <a:pPr marL="91440" indent="-91440">
              <a:spcBef>
                <a:spcPts val="800"/>
              </a:spcBef>
              <a:buChar char="•"/>
            </a:pPr>
            <a:r>
              <a:rPr lang="en-US" sz="1200" dirty="0">
                <a:solidFill>
                  <a:srgbClr val="38256E"/>
                </a:solidFill>
                <a:latin typeface="Calibri"/>
                <a:ea typeface="Calibri"/>
                <a:cs typeface="Calibri"/>
              </a:rPr>
              <a:t>People Queue – Edit &amp; Approve</a:t>
            </a:r>
          </a:p>
          <a:p>
            <a:pPr marL="0" lvl="0" indent="0" algn="l" rtl="0">
              <a:lnSpc>
                <a:spcPct val="115000"/>
              </a:lnSpc>
              <a:spcBef>
                <a:spcPts val="1200"/>
              </a:spcBef>
              <a:spcAft>
                <a:spcPts val="0"/>
              </a:spcAft>
              <a:buNone/>
            </a:pPr>
            <a:r>
              <a:rPr lang="en-US" sz="1200" b="1" dirty="0">
                <a:solidFill>
                  <a:srgbClr val="38256E"/>
                </a:solidFill>
                <a:latin typeface="Calibri"/>
                <a:ea typeface="Calibri"/>
                <a:cs typeface="Calibri"/>
                <a:sym typeface="Calibri"/>
              </a:rPr>
              <a:t>Key Details:</a:t>
            </a:r>
            <a:endParaRPr sz="1200" b="1" dirty="0">
              <a:solidFill>
                <a:srgbClr val="38256E"/>
              </a:solidFill>
              <a:latin typeface="Calibri"/>
              <a:ea typeface="Calibri"/>
              <a:cs typeface="Calibri"/>
              <a:sym typeface="Calibri"/>
            </a:endParaRPr>
          </a:p>
          <a:p>
            <a:pPr marL="457200" lvl="0" indent="-298450" algn="l" rtl="0">
              <a:lnSpc>
                <a:spcPct val="115000"/>
              </a:lnSpc>
              <a:spcBef>
                <a:spcPts val="1200"/>
              </a:spcBef>
              <a:spcAft>
                <a:spcPts val="0"/>
              </a:spcAft>
              <a:buClr>
                <a:schemeClr val="dk1"/>
              </a:buClr>
              <a:buSzPts val="1100"/>
              <a:buChar char="•"/>
            </a:pPr>
            <a:r>
              <a:rPr lang="en-US" sz="1200" dirty="0">
                <a:solidFill>
                  <a:srgbClr val="38256E"/>
                </a:solidFill>
                <a:latin typeface="Calibri"/>
                <a:ea typeface="Calibri"/>
                <a:cs typeface="Calibri"/>
                <a:sym typeface="Calibri"/>
              </a:rPr>
              <a:t>User Licenses are available only for the Stratus Business and Enterprise Tiers.</a:t>
            </a:r>
            <a:endParaRPr sz="1200" dirty="0">
              <a:solidFill>
                <a:srgbClr val="38256E"/>
              </a:solidFill>
              <a:latin typeface="Calibri"/>
              <a:ea typeface="Calibri"/>
              <a:cs typeface="Calibri"/>
            </a:endParaRPr>
          </a:p>
          <a:p>
            <a:pPr marL="457200" lvl="0" indent="-298450" algn="l" rtl="0">
              <a:lnSpc>
                <a:spcPct val="115000"/>
              </a:lnSpc>
              <a:spcBef>
                <a:spcPts val="0"/>
              </a:spcBef>
              <a:spcAft>
                <a:spcPts val="0"/>
              </a:spcAft>
              <a:buClr>
                <a:schemeClr val="dk1"/>
              </a:buClr>
              <a:buSzPts val="1100"/>
              <a:buChar char="•"/>
            </a:pPr>
            <a:r>
              <a:rPr lang="en-US" sz="1200" dirty="0">
                <a:solidFill>
                  <a:srgbClr val="38256E"/>
                </a:solidFill>
                <a:latin typeface="Calibri"/>
                <a:ea typeface="Calibri"/>
                <a:cs typeface="Calibri"/>
                <a:sym typeface="Calibri"/>
              </a:rPr>
              <a:t>They enable people-based workflow capabilities, facilitating the capture and processing of documents through various devices.</a:t>
            </a:r>
            <a:endParaRPr lang="en-US" sz="1200" dirty="0">
              <a:solidFill>
                <a:srgbClr val="38256E"/>
              </a:solidFill>
              <a:latin typeface="Calibri"/>
              <a:ea typeface="Calibri"/>
              <a:cs typeface="Calibri"/>
            </a:endParaRPr>
          </a:p>
          <a:p>
            <a:pPr marL="457200" indent="-298450">
              <a:lnSpc>
                <a:spcPct val="114999"/>
              </a:lnSpc>
              <a:buSzPts val="1100"/>
              <a:buChar char="•"/>
            </a:pPr>
            <a:r>
              <a:rPr lang="en-US" sz="1200" dirty="0">
                <a:solidFill>
                  <a:srgbClr val="38256E"/>
                </a:solidFill>
                <a:latin typeface="Calibri"/>
                <a:ea typeface="Calibri"/>
                <a:cs typeface="Calibri"/>
              </a:rPr>
              <a:t>User Licenses are NOT required for general portal users to manage workflows, devices, settings, forms, etc.</a:t>
            </a:r>
            <a:endParaRPr lang="en-US" sz="1200" dirty="0">
              <a:solidFill>
                <a:srgbClr val="38256E"/>
              </a:solidFill>
              <a:latin typeface="Calibri"/>
              <a:ea typeface="Calibri"/>
              <a:cs typeface="Calibri"/>
              <a:sym typeface="Calibri"/>
            </a:endParaRPr>
          </a:p>
          <a:p>
            <a:pPr marL="0" lvl="0" indent="0" algn="l" rtl="0">
              <a:lnSpc>
                <a:spcPct val="115000"/>
              </a:lnSpc>
              <a:spcBef>
                <a:spcPts val="1200"/>
              </a:spcBef>
              <a:spcAft>
                <a:spcPts val="1200"/>
              </a:spcAft>
              <a:buNone/>
            </a:pPr>
            <a:r>
              <a:rPr lang="en-US" sz="1200" b="1" dirty="0">
                <a:solidFill>
                  <a:srgbClr val="38256E"/>
                </a:solidFill>
                <a:latin typeface="Calibri"/>
                <a:ea typeface="Calibri"/>
                <a:cs typeface="Calibri"/>
                <a:sym typeface="Calibri"/>
              </a:rPr>
              <a:t>Note: </a:t>
            </a:r>
            <a:r>
              <a:rPr lang="en-US" sz="1200" dirty="0">
                <a:solidFill>
                  <a:srgbClr val="38256E"/>
                </a:solidFill>
                <a:latin typeface="Calibri"/>
                <a:ea typeface="Calibri"/>
                <a:cs typeface="Calibri"/>
                <a:sym typeface="Calibri"/>
              </a:rPr>
              <a:t>The number of User Licenses purchased should align with the number of individuals expected to interact with documents, data, and jobs through the Dispatcher Stratus portal during workflow processing.</a:t>
            </a:r>
            <a:endParaRPr dirty="0">
              <a:solidFill>
                <a:srgbClr val="38256E"/>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BT-Brand-Theme_ver1">
  <a:themeElements>
    <a:clrScheme name="KM_BT-framework-colour-palette">
      <a:dk1>
        <a:srgbClr val="000000"/>
      </a:dk1>
      <a:lt1>
        <a:srgbClr val="FFFFFF"/>
      </a:lt1>
      <a:dk2>
        <a:srgbClr val="BEE2DD"/>
      </a:dk2>
      <a:lt2>
        <a:srgbClr val="C1E5F4"/>
      </a:lt2>
      <a:accent1>
        <a:srgbClr val="0066CC"/>
      </a:accent1>
      <a:accent2>
        <a:srgbClr val="E5E3DF"/>
      </a:accent2>
      <a:accent3>
        <a:srgbClr val="009EB7"/>
      </a:accent3>
      <a:accent4>
        <a:srgbClr val="CEA100"/>
      </a:accent4>
      <a:accent5>
        <a:srgbClr val="C0167B"/>
      </a:accent5>
      <a:accent6>
        <a:srgbClr val="826FB0"/>
      </a:accent6>
      <a:hlink>
        <a:srgbClr val="0066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32</Slides>
  <Notes>32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BT-Brand-Theme_ver1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865</cp:revision>
  <dcterms:modified xsi:type="dcterms:W3CDTF">2025-07-25T19:16:08Z</dcterms:modified>
</cp:coreProperties>
</file>